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70" r:id="rId12"/>
    <p:sldId id="267" r:id="rId13"/>
    <p:sldId id="268" r:id="rId14"/>
    <p:sldId id="269" r:id="rId15"/>
    <p:sldId id="278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756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1">
                <a:solidFill>
                  <a:srgbClr val="006FC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1">
                <a:solidFill>
                  <a:srgbClr val="282828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1">
                <a:solidFill>
                  <a:srgbClr val="006FC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1">
                <a:solidFill>
                  <a:srgbClr val="006FC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426452" y="1524"/>
            <a:ext cx="4763770" cy="6858634"/>
          </a:xfrm>
          <a:custGeom>
            <a:avLst/>
            <a:gdLst/>
            <a:ahLst/>
            <a:cxnLst/>
            <a:rect l="l" t="t" r="r" b="b"/>
            <a:pathLst>
              <a:path w="4763770" h="6858634">
                <a:moveTo>
                  <a:pt x="1944624" y="0"/>
                </a:moveTo>
                <a:lnTo>
                  <a:pt x="3163824" y="6857999"/>
                </a:lnTo>
              </a:path>
              <a:path w="4763770" h="6858634">
                <a:moveTo>
                  <a:pt x="4763516" y="3681983"/>
                </a:moveTo>
                <a:lnTo>
                  <a:pt x="0" y="6858570"/>
                </a:lnTo>
              </a:path>
            </a:pathLst>
          </a:custGeom>
          <a:ln w="9144">
            <a:solidFill>
              <a:srgbClr val="5FCA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9180577" y="0"/>
            <a:ext cx="3008630" cy="6858000"/>
          </a:xfrm>
          <a:custGeom>
            <a:avLst/>
            <a:gdLst/>
            <a:ahLst/>
            <a:cxnLst/>
            <a:rect l="l" t="t" r="r" b="b"/>
            <a:pathLst>
              <a:path w="3008629" h="6858000">
                <a:moveTo>
                  <a:pt x="3008374" y="0"/>
                </a:moveTo>
                <a:lnTo>
                  <a:pt x="2043498" y="0"/>
                </a:lnTo>
                <a:lnTo>
                  <a:pt x="0" y="6857996"/>
                </a:lnTo>
                <a:lnTo>
                  <a:pt x="3008374" y="6857996"/>
                </a:lnTo>
                <a:lnTo>
                  <a:pt x="3008374" y="0"/>
                </a:lnTo>
                <a:close/>
              </a:path>
            </a:pathLst>
          </a:custGeom>
          <a:solidFill>
            <a:srgbClr val="5FCAEE">
              <a:alpha val="3607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9605858" y="0"/>
            <a:ext cx="2586355" cy="6858000"/>
          </a:xfrm>
          <a:custGeom>
            <a:avLst/>
            <a:gdLst/>
            <a:ahLst/>
            <a:cxnLst/>
            <a:rect l="l" t="t" r="r" b="b"/>
            <a:pathLst>
              <a:path w="2586354" h="6858000">
                <a:moveTo>
                  <a:pt x="2586141" y="0"/>
                </a:moveTo>
                <a:lnTo>
                  <a:pt x="0" y="0"/>
                </a:lnTo>
                <a:lnTo>
                  <a:pt x="1207429" y="6857996"/>
                </a:lnTo>
                <a:lnTo>
                  <a:pt x="2586141" y="6857996"/>
                </a:lnTo>
                <a:lnTo>
                  <a:pt x="2586141" y="0"/>
                </a:lnTo>
                <a:close/>
              </a:path>
            </a:pathLst>
          </a:custGeom>
          <a:solidFill>
            <a:srgbClr val="5FCAEE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8933688" y="3048000"/>
            <a:ext cx="3258820" cy="3810000"/>
          </a:xfrm>
          <a:custGeom>
            <a:avLst/>
            <a:gdLst/>
            <a:ahLst/>
            <a:cxnLst/>
            <a:rect l="l" t="t" r="r" b="b"/>
            <a:pathLst>
              <a:path w="3258820" h="3810000">
                <a:moveTo>
                  <a:pt x="3258311" y="0"/>
                </a:moveTo>
                <a:lnTo>
                  <a:pt x="0" y="3809999"/>
                </a:lnTo>
                <a:lnTo>
                  <a:pt x="3258311" y="3809999"/>
                </a:lnTo>
                <a:lnTo>
                  <a:pt x="3258311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9339312" y="0"/>
            <a:ext cx="2849880" cy="6858000"/>
          </a:xfrm>
          <a:custGeom>
            <a:avLst/>
            <a:gdLst/>
            <a:ahLst/>
            <a:cxnLst/>
            <a:rect l="l" t="t" r="r" b="b"/>
            <a:pathLst>
              <a:path w="2849879" h="6858000">
                <a:moveTo>
                  <a:pt x="2849639" y="0"/>
                </a:moveTo>
                <a:lnTo>
                  <a:pt x="0" y="0"/>
                </a:lnTo>
                <a:lnTo>
                  <a:pt x="2466225" y="6857996"/>
                </a:lnTo>
                <a:lnTo>
                  <a:pt x="2849639" y="6857996"/>
                </a:lnTo>
                <a:lnTo>
                  <a:pt x="2849639" y="0"/>
                </a:lnTo>
                <a:close/>
              </a:path>
            </a:pathLst>
          </a:custGeom>
          <a:solidFill>
            <a:srgbClr val="17AFE3">
              <a:alpha val="5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10899649" y="0"/>
            <a:ext cx="1289685" cy="6858000"/>
          </a:xfrm>
          <a:custGeom>
            <a:avLst/>
            <a:gdLst/>
            <a:ahLst/>
            <a:cxnLst/>
            <a:rect l="l" t="t" r="r" b="b"/>
            <a:pathLst>
              <a:path w="1289684" h="6858000">
                <a:moveTo>
                  <a:pt x="1289303" y="0"/>
                </a:moveTo>
                <a:lnTo>
                  <a:pt x="1017690" y="0"/>
                </a:lnTo>
                <a:lnTo>
                  <a:pt x="0" y="6857996"/>
                </a:lnTo>
                <a:lnTo>
                  <a:pt x="1289303" y="6857996"/>
                </a:lnTo>
                <a:lnTo>
                  <a:pt x="1289303" y="0"/>
                </a:lnTo>
                <a:close/>
              </a:path>
            </a:pathLst>
          </a:custGeom>
          <a:solidFill>
            <a:srgbClr val="2D83C3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10940749" y="0"/>
            <a:ext cx="1248410" cy="6858000"/>
          </a:xfrm>
          <a:custGeom>
            <a:avLst/>
            <a:gdLst/>
            <a:ahLst/>
            <a:cxnLst/>
            <a:rect l="l" t="t" r="r" b="b"/>
            <a:pathLst>
              <a:path w="1248409" h="6858000">
                <a:moveTo>
                  <a:pt x="1248203" y="0"/>
                </a:moveTo>
                <a:lnTo>
                  <a:pt x="0" y="0"/>
                </a:lnTo>
                <a:lnTo>
                  <a:pt x="1107740" y="6857996"/>
                </a:lnTo>
                <a:lnTo>
                  <a:pt x="1248203" y="6857996"/>
                </a:lnTo>
                <a:lnTo>
                  <a:pt x="1248203" y="0"/>
                </a:lnTo>
                <a:close/>
              </a:path>
            </a:pathLst>
          </a:custGeom>
          <a:solidFill>
            <a:srgbClr val="226192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10372344" y="3590543"/>
            <a:ext cx="1816735" cy="3267710"/>
          </a:xfrm>
          <a:custGeom>
            <a:avLst/>
            <a:gdLst/>
            <a:ahLst/>
            <a:cxnLst/>
            <a:rect l="l" t="t" r="r" b="b"/>
            <a:pathLst>
              <a:path w="1816734" h="3267709">
                <a:moveTo>
                  <a:pt x="1816607" y="0"/>
                </a:moveTo>
                <a:lnTo>
                  <a:pt x="0" y="3267455"/>
                </a:lnTo>
                <a:lnTo>
                  <a:pt x="1816607" y="3267455"/>
                </a:lnTo>
                <a:lnTo>
                  <a:pt x="1816607" y="0"/>
                </a:lnTo>
                <a:close/>
              </a:path>
            </a:pathLst>
          </a:custGeom>
          <a:solidFill>
            <a:srgbClr val="17AFE3">
              <a:alpha val="6588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0" y="4014215"/>
            <a:ext cx="448309" cy="2844165"/>
          </a:xfrm>
          <a:custGeom>
            <a:avLst/>
            <a:gdLst/>
            <a:ahLst/>
            <a:cxnLst/>
            <a:rect l="l" t="t" r="r" b="b"/>
            <a:pathLst>
              <a:path w="448309" h="2844165">
                <a:moveTo>
                  <a:pt x="0" y="0"/>
                </a:moveTo>
                <a:lnTo>
                  <a:pt x="0" y="2843783"/>
                </a:lnTo>
                <a:lnTo>
                  <a:pt x="448056" y="2843783"/>
                </a:lnTo>
                <a:lnTo>
                  <a:pt x="0" y="0"/>
                </a:lnTo>
                <a:close/>
              </a:path>
            </a:pathLst>
          </a:custGeom>
          <a:solidFill>
            <a:srgbClr val="5FCAEE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7976" y="197357"/>
            <a:ext cx="10036047" cy="12465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1">
                <a:solidFill>
                  <a:srgbClr val="006FC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8875" y="2181555"/>
            <a:ext cx="10874248" cy="4296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1">
                <a:solidFill>
                  <a:srgbClr val="282828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78138" y="3154698"/>
            <a:ext cx="862965" cy="5690870"/>
          </a:xfrm>
          <a:custGeom>
            <a:avLst/>
            <a:gdLst/>
            <a:ahLst/>
            <a:cxnLst/>
            <a:rect l="l" t="t" r="r" b="b"/>
            <a:pathLst>
              <a:path w="862965" h="5690870">
                <a:moveTo>
                  <a:pt x="862584" y="0"/>
                </a:moveTo>
                <a:lnTo>
                  <a:pt x="0" y="0"/>
                </a:lnTo>
                <a:lnTo>
                  <a:pt x="0" y="5690616"/>
                </a:lnTo>
                <a:lnTo>
                  <a:pt x="862584" y="7747"/>
                </a:lnTo>
                <a:lnTo>
                  <a:pt x="862584" y="0"/>
                </a:lnTo>
                <a:close/>
              </a:path>
            </a:pathLst>
          </a:custGeom>
          <a:solidFill>
            <a:srgbClr val="5FCAEE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7421880" y="0"/>
            <a:ext cx="4772660" cy="6868159"/>
            <a:chOff x="7421880" y="0"/>
            <a:chExt cx="4772660" cy="6868159"/>
          </a:xfrm>
        </p:grpSpPr>
        <p:sp>
          <p:nvSpPr>
            <p:cNvPr id="4" name="object 4"/>
            <p:cNvSpPr/>
            <p:nvPr/>
          </p:nvSpPr>
          <p:spPr>
            <a:xfrm>
              <a:off x="7426452" y="1524"/>
              <a:ext cx="4763770" cy="6858634"/>
            </a:xfrm>
            <a:custGeom>
              <a:avLst/>
              <a:gdLst/>
              <a:ahLst/>
              <a:cxnLst/>
              <a:rect l="l" t="t" r="r" b="b"/>
              <a:pathLst>
                <a:path w="4763770" h="6858634">
                  <a:moveTo>
                    <a:pt x="1944624" y="0"/>
                  </a:moveTo>
                  <a:lnTo>
                    <a:pt x="3163824" y="6857999"/>
                  </a:lnTo>
                </a:path>
                <a:path w="4763770" h="6858634">
                  <a:moveTo>
                    <a:pt x="4763516" y="3681983"/>
                  </a:moveTo>
                  <a:lnTo>
                    <a:pt x="0" y="6858570"/>
                  </a:lnTo>
                </a:path>
              </a:pathLst>
            </a:custGeom>
            <a:ln w="9144">
              <a:solidFill>
                <a:srgbClr val="5FCAE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180577" y="0"/>
              <a:ext cx="3008630" cy="6858000"/>
            </a:xfrm>
            <a:custGeom>
              <a:avLst/>
              <a:gdLst/>
              <a:ahLst/>
              <a:cxnLst/>
              <a:rect l="l" t="t" r="r" b="b"/>
              <a:pathLst>
                <a:path w="3008629" h="6858000">
                  <a:moveTo>
                    <a:pt x="3008374" y="0"/>
                  </a:moveTo>
                  <a:lnTo>
                    <a:pt x="2043498" y="0"/>
                  </a:lnTo>
                  <a:lnTo>
                    <a:pt x="0" y="6857996"/>
                  </a:lnTo>
                  <a:lnTo>
                    <a:pt x="3008374" y="6857996"/>
                  </a:lnTo>
                  <a:lnTo>
                    <a:pt x="3008374" y="0"/>
                  </a:lnTo>
                  <a:close/>
                </a:path>
              </a:pathLst>
            </a:custGeom>
            <a:solidFill>
              <a:srgbClr val="5FCAEE">
                <a:alpha val="3607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605858" y="0"/>
              <a:ext cx="2586355" cy="6858000"/>
            </a:xfrm>
            <a:custGeom>
              <a:avLst/>
              <a:gdLst/>
              <a:ahLst/>
              <a:cxnLst/>
              <a:rect l="l" t="t" r="r" b="b"/>
              <a:pathLst>
                <a:path w="2586354" h="6858000">
                  <a:moveTo>
                    <a:pt x="2586141" y="0"/>
                  </a:moveTo>
                  <a:lnTo>
                    <a:pt x="0" y="0"/>
                  </a:lnTo>
                  <a:lnTo>
                    <a:pt x="1207429" y="6857996"/>
                  </a:lnTo>
                  <a:lnTo>
                    <a:pt x="2586141" y="6857996"/>
                  </a:lnTo>
                  <a:lnTo>
                    <a:pt x="2586141" y="0"/>
                  </a:lnTo>
                  <a:close/>
                </a:path>
              </a:pathLst>
            </a:custGeom>
            <a:solidFill>
              <a:srgbClr val="5FCAEE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933688" y="3048000"/>
              <a:ext cx="3258820" cy="3810000"/>
            </a:xfrm>
            <a:custGeom>
              <a:avLst/>
              <a:gdLst/>
              <a:ahLst/>
              <a:cxnLst/>
              <a:rect l="l" t="t" r="r" b="b"/>
              <a:pathLst>
                <a:path w="3258820" h="3810000">
                  <a:moveTo>
                    <a:pt x="3258311" y="0"/>
                  </a:moveTo>
                  <a:lnTo>
                    <a:pt x="0" y="3809999"/>
                  </a:lnTo>
                  <a:lnTo>
                    <a:pt x="3258311" y="3809999"/>
                  </a:lnTo>
                  <a:lnTo>
                    <a:pt x="3258311" y="0"/>
                  </a:lnTo>
                  <a:close/>
                </a:path>
              </a:pathLst>
            </a:custGeom>
            <a:solidFill>
              <a:srgbClr val="17AFE3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339312" y="0"/>
              <a:ext cx="2849880" cy="6858000"/>
            </a:xfrm>
            <a:custGeom>
              <a:avLst/>
              <a:gdLst/>
              <a:ahLst/>
              <a:cxnLst/>
              <a:rect l="l" t="t" r="r" b="b"/>
              <a:pathLst>
                <a:path w="2849879" h="6858000">
                  <a:moveTo>
                    <a:pt x="2849639" y="0"/>
                  </a:moveTo>
                  <a:lnTo>
                    <a:pt x="0" y="0"/>
                  </a:lnTo>
                  <a:lnTo>
                    <a:pt x="2466225" y="6857996"/>
                  </a:lnTo>
                  <a:lnTo>
                    <a:pt x="2849639" y="6857996"/>
                  </a:lnTo>
                  <a:lnTo>
                    <a:pt x="2849639" y="0"/>
                  </a:lnTo>
                  <a:close/>
                </a:path>
              </a:pathLst>
            </a:custGeom>
            <a:solidFill>
              <a:srgbClr val="17AFE3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0899649" y="0"/>
              <a:ext cx="1289685" cy="6858000"/>
            </a:xfrm>
            <a:custGeom>
              <a:avLst/>
              <a:gdLst/>
              <a:ahLst/>
              <a:cxnLst/>
              <a:rect l="l" t="t" r="r" b="b"/>
              <a:pathLst>
                <a:path w="1289684" h="6858000">
                  <a:moveTo>
                    <a:pt x="1289303" y="0"/>
                  </a:moveTo>
                  <a:lnTo>
                    <a:pt x="1017690" y="0"/>
                  </a:lnTo>
                  <a:lnTo>
                    <a:pt x="0" y="6857996"/>
                  </a:lnTo>
                  <a:lnTo>
                    <a:pt x="1289303" y="6857996"/>
                  </a:lnTo>
                  <a:lnTo>
                    <a:pt x="1289303" y="0"/>
                  </a:lnTo>
                  <a:close/>
                </a:path>
              </a:pathLst>
            </a:custGeom>
            <a:solidFill>
              <a:srgbClr val="2D83C3">
                <a:alpha val="7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0940749" y="0"/>
              <a:ext cx="1248410" cy="6858000"/>
            </a:xfrm>
            <a:custGeom>
              <a:avLst/>
              <a:gdLst/>
              <a:ahLst/>
              <a:cxnLst/>
              <a:rect l="l" t="t" r="r" b="b"/>
              <a:pathLst>
                <a:path w="1248409" h="6858000">
                  <a:moveTo>
                    <a:pt x="1248203" y="0"/>
                  </a:moveTo>
                  <a:lnTo>
                    <a:pt x="0" y="0"/>
                  </a:lnTo>
                  <a:lnTo>
                    <a:pt x="1107740" y="6857996"/>
                  </a:lnTo>
                  <a:lnTo>
                    <a:pt x="1248203" y="6857996"/>
                  </a:lnTo>
                  <a:lnTo>
                    <a:pt x="1248203" y="0"/>
                  </a:lnTo>
                  <a:close/>
                </a:path>
              </a:pathLst>
            </a:custGeom>
            <a:solidFill>
              <a:srgbClr val="226192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0372344" y="3590543"/>
              <a:ext cx="1816735" cy="3267710"/>
            </a:xfrm>
            <a:custGeom>
              <a:avLst/>
              <a:gdLst/>
              <a:ahLst/>
              <a:cxnLst/>
              <a:rect l="l" t="t" r="r" b="b"/>
              <a:pathLst>
                <a:path w="1816734" h="3267709">
                  <a:moveTo>
                    <a:pt x="1816607" y="0"/>
                  </a:moveTo>
                  <a:lnTo>
                    <a:pt x="0" y="3267455"/>
                  </a:lnTo>
                  <a:lnTo>
                    <a:pt x="1816607" y="3267455"/>
                  </a:lnTo>
                  <a:lnTo>
                    <a:pt x="1816607" y="0"/>
                  </a:lnTo>
                  <a:close/>
                </a:path>
              </a:pathLst>
            </a:custGeom>
            <a:solidFill>
              <a:srgbClr val="17AFE3">
                <a:alpha val="6588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556361" y="543001"/>
            <a:ext cx="10996930" cy="1488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indent="-3810" algn="ctr">
              <a:lnSpc>
                <a:spcPct val="100000"/>
              </a:lnSpc>
              <a:spcBef>
                <a:spcPts val="95"/>
              </a:spcBef>
              <a:tabLst>
                <a:tab pos="7839709" algn="l"/>
              </a:tabLst>
            </a:pPr>
            <a:r>
              <a:rPr b="0" i="0" spc="-10" dirty="0">
                <a:solidFill>
                  <a:srgbClr val="0E7697"/>
                </a:solidFill>
                <a:latin typeface="Times New Roman"/>
                <a:cs typeface="Times New Roman"/>
              </a:rPr>
              <a:t>«</a:t>
            </a:r>
            <a:r>
              <a:rPr i="0" spc="-10" dirty="0">
                <a:solidFill>
                  <a:srgbClr val="0E7697"/>
                </a:solidFill>
                <a:latin typeface="Times New Roman"/>
                <a:cs typeface="Times New Roman"/>
              </a:rPr>
              <a:t>Применение </a:t>
            </a:r>
            <a:r>
              <a:rPr i="0" spc="-30" dirty="0">
                <a:solidFill>
                  <a:srgbClr val="0E7697"/>
                </a:solidFill>
                <a:latin typeface="Times New Roman"/>
                <a:cs typeface="Times New Roman"/>
              </a:rPr>
              <a:t>метода</a:t>
            </a:r>
            <a:r>
              <a:rPr i="0" spc="195" dirty="0">
                <a:solidFill>
                  <a:srgbClr val="0E7697"/>
                </a:solidFill>
                <a:latin typeface="Times New Roman"/>
                <a:cs typeface="Times New Roman"/>
              </a:rPr>
              <a:t> </a:t>
            </a:r>
            <a:r>
              <a:rPr i="0" spc="-25" dirty="0">
                <a:solidFill>
                  <a:srgbClr val="0E7697"/>
                </a:solidFill>
                <a:latin typeface="Times New Roman"/>
                <a:cs typeface="Times New Roman"/>
              </a:rPr>
              <a:t>глобального</a:t>
            </a:r>
            <a:r>
              <a:rPr i="0" spc="-5" dirty="0">
                <a:solidFill>
                  <a:srgbClr val="0E7697"/>
                </a:solidFill>
                <a:latin typeface="Times New Roman"/>
                <a:cs typeface="Times New Roman"/>
              </a:rPr>
              <a:t> </a:t>
            </a:r>
            <a:r>
              <a:rPr i="0" spc="-10" dirty="0">
                <a:solidFill>
                  <a:srgbClr val="0E7697"/>
                </a:solidFill>
                <a:latin typeface="Times New Roman"/>
                <a:cs typeface="Times New Roman"/>
              </a:rPr>
              <a:t>чтения	</a:t>
            </a:r>
            <a:r>
              <a:rPr i="0" spc="-5" dirty="0">
                <a:solidFill>
                  <a:srgbClr val="0E7697"/>
                </a:solidFill>
                <a:latin typeface="Times New Roman"/>
                <a:cs typeface="Times New Roman"/>
              </a:rPr>
              <a:t>и упражнений-  </a:t>
            </a:r>
            <a:r>
              <a:rPr i="0" spc="-20" dirty="0">
                <a:solidFill>
                  <a:srgbClr val="0E7697"/>
                </a:solidFill>
                <a:latin typeface="Times New Roman"/>
                <a:cs typeface="Times New Roman"/>
              </a:rPr>
              <a:t>тренингов </a:t>
            </a:r>
            <a:r>
              <a:rPr i="0" spc="-5" dirty="0">
                <a:solidFill>
                  <a:srgbClr val="0E7697"/>
                </a:solidFill>
                <a:latin typeface="Times New Roman"/>
                <a:cs typeface="Times New Roman"/>
              </a:rPr>
              <a:t>для выравнивания </a:t>
            </a:r>
            <a:r>
              <a:rPr i="0" spc="-10" dirty="0">
                <a:solidFill>
                  <a:srgbClr val="0E7697"/>
                </a:solidFill>
                <a:latin typeface="Times New Roman"/>
                <a:cs typeface="Times New Roman"/>
              </a:rPr>
              <a:t>поведенческих </a:t>
            </a:r>
            <a:r>
              <a:rPr i="0" spc="-5" dirty="0">
                <a:solidFill>
                  <a:srgbClr val="0E7697"/>
                </a:solidFill>
                <a:latin typeface="Times New Roman"/>
                <a:cs typeface="Times New Roman"/>
              </a:rPr>
              <a:t>реакций в  </a:t>
            </a:r>
            <a:r>
              <a:rPr i="0" spc="-25" dirty="0">
                <a:solidFill>
                  <a:srgbClr val="0E7697"/>
                </a:solidFill>
                <a:latin typeface="Times New Roman"/>
                <a:cs typeface="Times New Roman"/>
              </a:rPr>
              <a:t>работе </a:t>
            </a:r>
            <a:r>
              <a:rPr i="0" spc="-5" dirty="0">
                <a:solidFill>
                  <a:srgbClr val="0E7697"/>
                </a:solidFill>
                <a:latin typeface="Times New Roman"/>
                <a:cs typeface="Times New Roman"/>
              </a:rPr>
              <a:t>с </a:t>
            </a:r>
            <a:r>
              <a:rPr i="0" spc="-10" dirty="0">
                <a:solidFill>
                  <a:srgbClr val="0E7697"/>
                </a:solidFill>
                <a:latin typeface="Times New Roman"/>
                <a:cs typeface="Times New Roman"/>
              </a:rPr>
              <a:t>детьми </a:t>
            </a:r>
            <a:r>
              <a:rPr i="0" spc="-5" dirty="0">
                <a:solidFill>
                  <a:srgbClr val="0E7697"/>
                </a:solidFill>
                <a:latin typeface="Times New Roman"/>
                <a:cs typeface="Times New Roman"/>
              </a:rPr>
              <a:t>с </a:t>
            </a:r>
            <a:r>
              <a:rPr i="0" spc="-10" dirty="0">
                <a:solidFill>
                  <a:srgbClr val="0E7697"/>
                </a:solidFill>
                <a:latin typeface="Times New Roman"/>
                <a:cs typeface="Times New Roman"/>
              </a:rPr>
              <a:t>расстройствами </a:t>
            </a:r>
            <a:r>
              <a:rPr i="0" spc="-30" dirty="0">
                <a:solidFill>
                  <a:srgbClr val="0E7697"/>
                </a:solidFill>
                <a:latin typeface="Times New Roman"/>
                <a:cs typeface="Times New Roman"/>
              </a:rPr>
              <a:t>аутистического</a:t>
            </a:r>
            <a:r>
              <a:rPr i="0" spc="325" dirty="0">
                <a:solidFill>
                  <a:srgbClr val="0E7697"/>
                </a:solidFill>
                <a:latin typeface="Times New Roman"/>
                <a:cs typeface="Times New Roman"/>
              </a:rPr>
              <a:t> </a:t>
            </a:r>
            <a:r>
              <a:rPr i="0" spc="10" dirty="0">
                <a:solidFill>
                  <a:srgbClr val="0E7697"/>
                </a:solidFill>
                <a:latin typeface="Times New Roman"/>
                <a:cs typeface="Times New Roman"/>
              </a:rPr>
              <a:t>спектра</a:t>
            </a:r>
            <a:r>
              <a:rPr b="0" i="0" spc="10" dirty="0">
                <a:solidFill>
                  <a:srgbClr val="0E7697"/>
                </a:solidFill>
                <a:latin typeface="Times New Roman"/>
                <a:cs typeface="Times New Roman"/>
              </a:rPr>
              <a:t>»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8418703" y="2773137"/>
            <a:ext cx="3349625" cy="2438400"/>
          </a:xfrm>
          <a:prstGeom prst="rect">
            <a:avLst/>
          </a:prstGeom>
        </p:spPr>
        <p:txBody>
          <a:bodyPr vert="horz" wrap="square" lIns="0" tIns="140970" rIns="0" bIns="0" rtlCol="0">
            <a:spAutoFit/>
          </a:bodyPr>
          <a:lstStyle/>
          <a:p>
            <a:pPr marR="13335" algn="r">
              <a:lnSpc>
                <a:spcPct val="100000"/>
              </a:lnSpc>
              <a:spcBef>
                <a:spcPts val="1110"/>
              </a:spcBef>
            </a:pPr>
            <a:r>
              <a:rPr sz="1800" spc="-15" dirty="0">
                <a:latin typeface="Times New Roman"/>
                <a:cs typeface="Times New Roman"/>
              </a:rPr>
              <a:t>Подготовила: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учитель-дефектолог</a:t>
            </a:r>
            <a:endParaRPr sz="1800">
              <a:latin typeface="Times New Roman"/>
              <a:cs typeface="Times New Roman"/>
            </a:endParaRPr>
          </a:p>
          <a:p>
            <a:pPr marR="13970" algn="r">
              <a:lnSpc>
                <a:spcPct val="100000"/>
              </a:lnSpc>
              <a:spcBef>
                <a:spcPts val="1010"/>
              </a:spcBef>
            </a:pPr>
            <a:r>
              <a:rPr sz="1800" spc="-10" dirty="0">
                <a:latin typeface="Times New Roman"/>
                <a:cs typeface="Times New Roman"/>
              </a:rPr>
              <a:t>Лавринова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spc="-65" dirty="0">
                <a:latin typeface="Times New Roman"/>
                <a:cs typeface="Times New Roman"/>
              </a:rPr>
              <a:t>Т.А.</a:t>
            </a:r>
            <a:endParaRPr sz="1800">
              <a:latin typeface="Times New Roman"/>
              <a:cs typeface="Times New Roman"/>
            </a:endParaRPr>
          </a:p>
          <a:p>
            <a:pPr marL="884555" marR="12700" indent="1655445" algn="r">
              <a:lnSpc>
                <a:spcPct val="146200"/>
              </a:lnSpc>
              <a:spcBef>
                <a:spcPts val="10"/>
              </a:spcBef>
            </a:pPr>
            <a:r>
              <a:rPr sz="1800" spc="-190" dirty="0">
                <a:latin typeface="Times New Roman"/>
                <a:cs typeface="Times New Roman"/>
              </a:rPr>
              <a:t>г</a:t>
            </a:r>
            <a:r>
              <a:rPr sz="1800" dirty="0">
                <a:latin typeface="Times New Roman"/>
                <a:cs typeface="Times New Roman"/>
              </a:rPr>
              <a:t>.</a:t>
            </a:r>
            <a:r>
              <a:rPr sz="1800" spc="-25" dirty="0">
                <a:latin typeface="Times New Roman"/>
                <a:cs typeface="Times New Roman"/>
              </a:rPr>
              <a:t>А</a:t>
            </a:r>
            <a:r>
              <a:rPr sz="1800" spc="-5" dirty="0">
                <a:latin typeface="Times New Roman"/>
                <a:cs typeface="Times New Roman"/>
              </a:rPr>
              <a:t>н</a:t>
            </a:r>
            <a:r>
              <a:rPr sz="1800" spc="-40" dirty="0">
                <a:latin typeface="Times New Roman"/>
                <a:cs typeface="Times New Roman"/>
              </a:rPr>
              <a:t>а</a:t>
            </a:r>
            <a:r>
              <a:rPr sz="1800" spc="-5" dirty="0">
                <a:latin typeface="Times New Roman"/>
                <a:cs typeface="Times New Roman"/>
              </a:rPr>
              <a:t>п</a:t>
            </a:r>
            <a:r>
              <a:rPr sz="1800" spc="-15" dirty="0">
                <a:latin typeface="Times New Roman"/>
                <a:cs typeface="Times New Roman"/>
              </a:rPr>
              <a:t>а</a:t>
            </a:r>
            <a:r>
              <a:rPr sz="1800" dirty="0">
                <a:latin typeface="Times New Roman"/>
                <a:cs typeface="Times New Roman"/>
              </a:rPr>
              <a:t>,  </a:t>
            </a:r>
            <a:r>
              <a:rPr sz="1800" spc="-10" dirty="0">
                <a:latin typeface="Times New Roman"/>
                <a:cs typeface="Times New Roman"/>
              </a:rPr>
              <a:t>Краснодарский</a:t>
            </a:r>
            <a:r>
              <a:rPr sz="1800" spc="-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край 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30" dirty="0">
                <a:latin typeface="Times New Roman"/>
                <a:cs typeface="Times New Roman"/>
              </a:rPr>
              <a:t>МАДОУ </a:t>
            </a:r>
            <a:r>
              <a:rPr sz="1800" spc="-5" dirty="0">
                <a:latin typeface="Times New Roman"/>
                <a:cs typeface="Times New Roman"/>
              </a:rPr>
              <a:t>детский </a:t>
            </a:r>
            <a:r>
              <a:rPr sz="1800" dirty="0">
                <a:latin typeface="Times New Roman"/>
                <a:cs typeface="Times New Roman"/>
              </a:rPr>
              <a:t>сад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Times New Roman"/>
                <a:cs typeface="Times New Roman"/>
              </a:rPr>
              <a:t>№7</a:t>
            </a:r>
            <a:endParaRPr sz="18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010"/>
              </a:spcBef>
            </a:pPr>
            <a:r>
              <a:rPr sz="1800" spc="-65" dirty="0">
                <a:latin typeface="Times New Roman"/>
                <a:cs typeface="Times New Roman"/>
              </a:rPr>
              <a:t>«</a:t>
            </a:r>
            <a:r>
              <a:rPr sz="1800" spc="-100" dirty="0">
                <a:latin typeface="Times New Roman"/>
                <a:cs typeface="Times New Roman"/>
              </a:rPr>
              <a:t>К</a:t>
            </a:r>
            <a:r>
              <a:rPr sz="1800" spc="-15" dirty="0">
                <a:latin typeface="Times New Roman"/>
                <a:cs typeface="Times New Roman"/>
              </a:rPr>
              <a:t>ол</a:t>
            </a:r>
            <a:r>
              <a:rPr sz="1800" spc="5" dirty="0">
                <a:latin typeface="Times New Roman"/>
                <a:cs typeface="Times New Roman"/>
              </a:rPr>
              <a:t>о</a:t>
            </a:r>
            <a:r>
              <a:rPr sz="1800" spc="-110" dirty="0">
                <a:latin typeface="Times New Roman"/>
                <a:cs typeface="Times New Roman"/>
              </a:rPr>
              <a:t>к</a:t>
            </a:r>
            <a:r>
              <a:rPr sz="1800" spc="-15" dirty="0">
                <a:latin typeface="Times New Roman"/>
                <a:cs typeface="Times New Roman"/>
              </a:rPr>
              <a:t>ол</a:t>
            </a:r>
            <a:r>
              <a:rPr sz="1800" spc="-150" dirty="0">
                <a:latin typeface="Times New Roman"/>
                <a:cs typeface="Times New Roman"/>
              </a:rPr>
              <a:t>ь</a:t>
            </a:r>
            <a:r>
              <a:rPr sz="1800" dirty="0">
                <a:latin typeface="Times New Roman"/>
                <a:cs typeface="Times New Roman"/>
              </a:rPr>
              <a:t>чи</a:t>
            </a:r>
            <a:r>
              <a:rPr sz="1800" spc="10" dirty="0">
                <a:latin typeface="Times New Roman"/>
                <a:cs typeface="Times New Roman"/>
              </a:rPr>
              <a:t>к</a:t>
            </a:r>
            <a:r>
              <a:rPr sz="1800" dirty="0">
                <a:latin typeface="Times New Roman"/>
                <a:cs typeface="Times New Roman"/>
              </a:rPr>
              <a:t>»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274320" y="2075688"/>
            <a:ext cx="7084059" cy="4438015"/>
            <a:chOff x="274320" y="2075688"/>
            <a:chExt cx="7084059" cy="4438015"/>
          </a:xfrm>
        </p:grpSpPr>
        <p:sp>
          <p:nvSpPr>
            <p:cNvPr id="15" name="object 15"/>
            <p:cNvSpPr/>
            <p:nvPr/>
          </p:nvSpPr>
          <p:spPr>
            <a:xfrm>
              <a:off x="274320" y="2075688"/>
              <a:ext cx="3810000" cy="44378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316224" y="2075688"/>
              <a:ext cx="4041648" cy="44378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67759" y="628015"/>
            <a:ext cx="26168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/>
              <a:t>Чтение</a:t>
            </a:r>
            <a:r>
              <a:rPr sz="3600" spc="-85" dirty="0"/>
              <a:t> </a:t>
            </a:r>
            <a:r>
              <a:rPr sz="3600" spc="-5" dirty="0"/>
              <a:t>слов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697674" y="1320749"/>
            <a:ext cx="7440295" cy="53911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635">
              <a:lnSpc>
                <a:spcPct val="100000"/>
              </a:lnSpc>
              <a:spcBef>
                <a:spcPts val="95"/>
              </a:spcBef>
            </a:pPr>
            <a:r>
              <a:rPr sz="2000" u="sng" spc="-50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Инструкция</a:t>
            </a:r>
            <a:r>
              <a:rPr sz="2000" spc="-10" dirty="0">
                <a:latin typeface="Times New Roman"/>
                <a:cs typeface="Times New Roman"/>
              </a:rPr>
              <a:t>: </a:t>
            </a:r>
            <a:r>
              <a:rPr sz="2000" dirty="0">
                <a:latin typeface="Times New Roman"/>
                <a:cs typeface="Times New Roman"/>
              </a:rPr>
              <a:t>(с </a:t>
            </a:r>
            <a:r>
              <a:rPr sz="2000" i="1" spc="-15" dirty="0">
                <a:latin typeface="Times New Roman"/>
                <a:cs typeface="Times New Roman"/>
              </a:rPr>
              <a:t>фиксацией </a:t>
            </a:r>
            <a:r>
              <a:rPr sz="2000" i="1" spc="-20" dirty="0">
                <a:latin typeface="Times New Roman"/>
                <a:cs typeface="Times New Roman"/>
              </a:rPr>
              <a:t>взгляда </a:t>
            </a:r>
            <a:r>
              <a:rPr sz="2000" i="1" spc="-5" dirty="0">
                <a:latin typeface="Times New Roman"/>
                <a:cs typeface="Times New Roman"/>
              </a:rPr>
              <a:t>и </a:t>
            </a:r>
            <a:r>
              <a:rPr sz="2000" i="1" spc="-15" dirty="0">
                <a:latin typeface="Times New Roman"/>
                <a:cs typeface="Times New Roman"/>
              </a:rPr>
              <a:t>жеста указательным </a:t>
            </a:r>
            <a:r>
              <a:rPr sz="2000" i="1" spc="-5" dirty="0">
                <a:latin typeface="Times New Roman"/>
                <a:cs typeface="Times New Roman"/>
              </a:rPr>
              <a:t>пальцем  </a:t>
            </a:r>
            <a:r>
              <a:rPr sz="2000" i="1" dirty="0">
                <a:latin typeface="Times New Roman"/>
                <a:cs typeface="Times New Roman"/>
              </a:rPr>
              <a:t>слева </a:t>
            </a:r>
            <a:r>
              <a:rPr sz="2000" i="1" spc="-5" dirty="0">
                <a:latin typeface="Times New Roman"/>
                <a:cs typeface="Times New Roman"/>
              </a:rPr>
              <a:t>направо </a:t>
            </a:r>
            <a:r>
              <a:rPr sz="2000" i="1" dirty="0">
                <a:latin typeface="Times New Roman"/>
                <a:cs typeface="Times New Roman"/>
              </a:rPr>
              <a:t>от 1-2сек.) </a:t>
            </a:r>
            <a:r>
              <a:rPr sz="2000" i="1" spc="-5" dirty="0">
                <a:latin typeface="Times New Roman"/>
                <a:cs typeface="Times New Roman"/>
              </a:rPr>
              <a:t>Смотри, </a:t>
            </a:r>
            <a:r>
              <a:rPr sz="2000" i="1" spc="-15" dirty="0">
                <a:latin typeface="Times New Roman"/>
                <a:cs typeface="Times New Roman"/>
              </a:rPr>
              <a:t>запомни </a:t>
            </a:r>
            <a:r>
              <a:rPr sz="2000" i="1" dirty="0">
                <a:latin typeface="Times New Roman"/>
                <a:cs typeface="Times New Roman"/>
              </a:rPr>
              <a:t>,читай( </a:t>
            </a:r>
            <a:r>
              <a:rPr sz="2000" i="1" spc="-5" dirty="0">
                <a:latin typeface="Times New Roman"/>
                <a:cs typeface="Times New Roman"/>
              </a:rPr>
              <a:t>с </a:t>
            </a:r>
            <a:r>
              <a:rPr sz="2000" i="1" spc="-15" dirty="0">
                <a:latin typeface="Times New Roman"/>
                <a:cs typeface="Times New Roman"/>
              </a:rPr>
              <a:t>сопряженным  проговариванием),думай.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i="1" spc="-10" dirty="0">
                <a:latin typeface="Times New Roman"/>
                <a:cs typeface="Times New Roman"/>
              </a:rPr>
              <a:t>Дублирование </a:t>
            </a:r>
            <a:r>
              <a:rPr sz="2000" i="1" spc="-5" dirty="0">
                <a:latin typeface="Times New Roman"/>
                <a:cs typeface="Times New Roman"/>
              </a:rPr>
              <a:t>задания с </a:t>
            </a:r>
            <a:r>
              <a:rPr sz="2000" i="1" spc="-10" dirty="0">
                <a:latin typeface="Times New Roman"/>
                <a:cs typeface="Times New Roman"/>
              </a:rPr>
              <a:t>интервалом </a:t>
            </a:r>
            <a:r>
              <a:rPr sz="2000" i="1" spc="-5" dirty="0">
                <a:latin typeface="Times New Roman"/>
                <a:cs typeface="Times New Roman"/>
              </a:rPr>
              <a:t>40мин.(вначале коррекции)</a:t>
            </a:r>
            <a:r>
              <a:rPr sz="2000" i="1" spc="-70" dirty="0">
                <a:latin typeface="Times New Roman"/>
                <a:cs typeface="Times New Roman"/>
              </a:rPr>
              <a:t> </a:t>
            </a:r>
            <a:r>
              <a:rPr sz="2000" i="1" spc="-10" dirty="0">
                <a:latin typeface="Times New Roman"/>
                <a:cs typeface="Times New Roman"/>
              </a:rPr>
              <a:t>С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ts val="2400"/>
              </a:lnSpc>
            </a:pPr>
            <a:r>
              <a:rPr sz="2000" i="1" spc="-5" dirty="0">
                <a:latin typeface="Times New Roman"/>
                <a:cs typeface="Times New Roman"/>
              </a:rPr>
              <a:t>целью </a:t>
            </a:r>
            <a:r>
              <a:rPr sz="2000" i="1" spc="-10" dirty="0">
                <a:latin typeface="Times New Roman"/>
                <a:cs typeface="Times New Roman"/>
              </a:rPr>
              <a:t>перевода </a:t>
            </a:r>
            <a:r>
              <a:rPr sz="2000" i="1" spc="-5" dirty="0">
                <a:latin typeface="Times New Roman"/>
                <a:cs typeface="Times New Roman"/>
              </a:rPr>
              <a:t>с </a:t>
            </a:r>
            <a:r>
              <a:rPr sz="2000" i="1" spc="-15" dirty="0">
                <a:latin typeface="Times New Roman"/>
                <a:cs typeface="Times New Roman"/>
              </a:rPr>
              <a:t>кратковременной </a:t>
            </a:r>
            <a:r>
              <a:rPr sz="2000" i="1" spc="-5" dirty="0">
                <a:latin typeface="Times New Roman"/>
                <a:cs typeface="Times New Roman"/>
              </a:rPr>
              <a:t>памяти в</a:t>
            </a:r>
            <a:r>
              <a:rPr sz="2000" i="1" spc="-35" dirty="0">
                <a:latin typeface="Times New Roman"/>
                <a:cs typeface="Times New Roman"/>
              </a:rPr>
              <a:t> </a:t>
            </a:r>
            <a:r>
              <a:rPr sz="2000" i="1" spc="-15" dirty="0">
                <a:latin typeface="Times New Roman"/>
                <a:cs typeface="Times New Roman"/>
              </a:rPr>
              <a:t>долговременную</a:t>
            </a:r>
            <a:endParaRPr sz="2000">
              <a:latin typeface="Times New Roman"/>
              <a:cs typeface="Times New Roman"/>
            </a:endParaRPr>
          </a:p>
          <a:p>
            <a:pPr marL="12700" marR="1640839">
              <a:lnSpc>
                <a:spcPts val="3360"/>
              </a:lnSpc>
              <a:spcBef>
                <a:spcPts val="105"/>
              </a:spcBef>
            </a:pPr>
            <a:r>
              <a:rPr sz="2800" i="1" dirty="0">
                <a:latin typeface="Times New Roman"/>
                <a:cs typeface="Times New Roman"/>
              </a:rPr>
              <a:t>В </a:t>
            </a:r>
            <a:r>
              <a:rPr sz="2800" i="1" spc="-20" dirty="0">
                <a:latin typeface="Times New Roman"/>
                <a:cs typeface="Times New Roman"/>
              </a:rPr>
              <a:t>ходе </a:t>
            </a:r>
            <a:r>
              <a:rPr sz="2800" i="1" dirty="0">
                <a:latin typeface="Times New Roman"/>
                <a:cs typeface="Times New Roman"/>
              </a:rPr>
              <a:t>занятия </a:t>
            </a:r>
            <a:r>
              <a:rPr sz="2800" i="1" spc="-5" dirty="0">
                <a:latin typeface="Times New Roman"/>
                <a:cs typeface="Times New Roman"/>
              </a:rPr>
              <a:t>ребенок </a:t>
            </a:r>
            <a:r>
              <a:rPr sz="2800" i="1" spc="-15" dirty="0">
                <a:latin typeface="Times New Roman"/>
                <a:cs typeface="Times New Roman"/>
              </a:rPr>
              <a:t>сопряженно</a:t>
            </a:r>
            <a:r>
              <a:rPr sz="2800" i="1" spc="-200" dirty="0">
                <a:latin typeface="Times New Roman"/>
                <a:cs typeface="Times New Roman"/>
              </a:rPr>
              <a:t> </a:t>
            </a:r>
            <a:r>
              <a:rPr sz="2800" i="1" dirty="0">
                <a:latin typeface="Times New Roman"/>
                <a:cs typeface="Times New Roman"/>
              </a:rPr>
              <a:t>с  </a:t>
            </a:r>
            <a:r>
              <a:rPr sz="2800" i="1" spc="-20" dirty="0">
                <a:latin typeface="Times New Roman"/>
                <a:cs typeface="Times New Roman"/>
              </a:rPr>
              <a:t>дефектологом </a:t>
            </a:r>
            <a:r>
              <a:rPr sz="2800" i="1" spc="-5" dirty="0">
                <a:latin typeface="Times New Roman"/>
                <a:cs typeface="Times New Roman"/>
              </a:rPr>
              <a:t>читает</a:t>
            </a:r>
            <a:r>
              <a:rPr sz="2800" i="1" spc="-70" dirty="0">
                <a:latin typeface="Times New Roman"/>
                <a:cs typeface="Times New Roman"/>
              </a:rPr>
              <a:t> </a:t>
            </a:r>
            <a:r>
              <a:rPr sz="2800" i="1" dirty="0">
                <a:latin typeface="Times New Roman"/>
                <a:cs typeface="Times New Roman"/>
              </a:rPr>
              <a:t>слова</a:t>
            </a:r>
            <a:endParaRPr sz="2800">
              <a:latin typeface="Times New Roman"/>
              <a:cs typeface="Times New Roman"/>
            </a:endParaRPr>
          </a:p>
          <a:p>
            <a:pPr marL="12700" marR="150495">
              <a:lnSpc>
                <a:spcPts val="3360"/>
              </a:lnSpc>
              <a:spcBef>
                <a:spcPts val="5"/>
              </a:spcBef>
            </a:pPr>
            <a:r>
              <a:rPr sz="2800" i="1" dirty="0">
                <a:latin typeface="Times New Roman"/>
                <a:cs typeface="Times New Roman"/>
              </a:rPr>
              <a:t>послогово,целостно(до </a:t>
            </a:r>
            <a:r>
              <a:rPr sz="2800" i="1" spc="5" dirty="0">
                <a:latin typeface="Times New Roman"/>
                <a:cs typeface="Times New Roman"/>
              </a:rPr>
              <a:t>3-5 </a:t>
            </a:r>
            <a:r>
              <a:rPr sz="2800" i="1" spc="10" dirty="0">
                <a:latin typeface="Times New Roman"/>
                <a:cs typeface="Times New Roman"/>
              </a:rPr>
              <a:t>слов,далее </a:t>
            </a:r>
            <a:r>
              <a:rPr sz="2800" i="1" spc="5" dirty="0">
                <a:latin typeface="Times New Roman"/>
                <a:cs typeface="Times New Roman"/>
              </a:rPr>
              <a:t>словарь  </a:t>
            </a:r>
            <a:r>
              <a:rPr sz="2800" i="1" spc="-10" dirty="0">
                <a:latin typeface="Times New Roman"/>
                <a:cs typeface="Times New Roman"/>
              </a:rPr>
              <a:t>наращивается).Затем </a:t>
            </a:r>
            <a:r>
              <a:rPr sz="2800" i="1" spc="-5" dirty="0">
                <a:latin typeface="Times New Roman"/>
                <a:cs typeface="Times New Roman"/>
              </a:rPr>
              <a:t>подбирает</a:t>
            </a:r>
            <a:r>
              <a:rPr sz="2800" i="1" spc="-145" dirty="0">
                <a:latin typeface="Times New Roman"/>
                <a:cs typeface="Times New Roman"/>
              </a:rPr>
              <a:t> </a:t>
            </a:r>
            <a:r>
              <a:rPr sz="2800" i="1" spc="-10" dirty="0">
                <a:latin typeface="Times New Roman"/>
                <a:cs typeface="Times New Roman"/>
              </a:rPr>
              <a:t>предметные</a:t>
            </a:r>
            <a:endParaRPr sz="2800">
              <a:latin typeface="Times New Roman"/>
              <a:cs typeface="Times New Roman"/>
            </a:endParaRPr>
          </a:p>
          <a:p>
            <a:pPr marL="12700" marR="150495">
              <a:lnSpc>
                <a:spcPts val="3360"/>
              </a:lnSpc>
              <a:spcBef>
                <a:spcPts val="5"/>
              </a:spcBef>
            </a:pPr>
            <a:r>
              <a:rPr sz="2800" i="1" spc="-15" dirty="0">
                <a:latin typeface="Times New Roman"/>
                <a:cs typeface="Times New Roman"/>
              </a:rPr>
              <a:t>картинки </a:t>
            </a:r>
            <a:r>
              <a:rPr sz="2800" i="1" dirty="0">
                <a:latin typeface="Times New Roman"/>
                <a:cs typeface="Times New Roman"/>
              </a:rPr>
              <a:t>к </a:t>
            </a:r>
            <a:r>
              <a:rPr sz="2800" i="1" spc="5" dirty="0">
                <a:latin typeface="Times New Roman"/>
                <a:cs typeface="Times New Roman"/>
              </a:rPr>
              <a:t>словам. </a:t>
            </a:r>
            <a:r>
              <a:rPr sz="2800" i="1" dirty="0">
                <a:latin typeface="Times New Roman"/>
                <a:cs typeface="Times New Roman"/>
              </a:rPr>
              <a:t>В </a:t>
            </a:r>
            <a:r>
              <a:rPr sz="2800" i="1" spc="5" dirty="0">
                <a:latin typeface="Times New Roman"/>
                <a:cs typeface="Times New Roman"/>
              </a:rPr>
              <a:t>плане </a:t>
            </a:r>
            <a:r>
              <a:rPr sz="2800" i="1" spc="-5" dirty="0">
                <a:latin typeface="Times New Roman"/>
                <a:cs typeface="Times New Roman"/>
              </a:rPr>
              <a:t>вариативности</a:t>
            </a:r>
            <a:r>
              <a:rPr sz="2800" i="1" spc="-150" dirty="0">
                <a:latin typeface="Times New Roman"/>
                <a:cs typeface="Times New Roman"/>
              </a:rPr>
              <a:t> </a:t>
            </a:r>
            <a:r>
              <a:rPr sz="2800" i="1" dirty="0">
                <a:latin typeface="Times New Roman"/>
                <a:cs typeface="Times New Roman"/>
              </a:rPr>
              <a:t>для  </a:t>
            </a:r>
            <a:r>
              <a:rPr sz="2800" i="1" spc="-5" dirty="0">
                <a:latin typeface="Times New Roman"/>
                <a:cs typeface="Times New Roman"/>
              </a:rPr>
              <a:t>закрепления,наоборот,подбирает </a:t>
            </a:r>
            <a:r>
              <a:rPr sz="2800" i="1" spc="5" dirty="0">
                <a:latin typeface="Times New Roman"/>
                <a:cs typeface="Times New Roman"/>
              </a:rPr>
              <a:t>слова</a:t>
            </a:r>
            <a:r>
              <a:rPr sz="2800" i="1" spc="-70" dirty="0">
                <a:latin typeface="Times New Roman"/>
                <a:cs typeface="Times New Roman"/>
              </a:rPr>
              <a:t> </a:t>
            </a:r>
            <a:r>
              <a:rPr sz="2800" i="1" dirty="0">
                <a:latin typeface="Times New Roman"/>
                <a:cs typeface="Times New Roman"/>
              </a:rPr>
              <a:t>к</a:t>
            </a:r>
            <a:endParaRPr sz="2800">
              <a:latin typeface="Times New Roman"/>
              <a:cs typeface="Times New Roman"/>
            </a:endParaRPr>
          </a:p>
          <a:p>
            <a:pPr marL="12700" marR="156210">
              <a:lnSpc>
                <a:spcPts val="3360"/>
              </a:lnSpc>
            </a:pPr>
            <a:r>
              <a:rPr sz="2800" i="1" spc="-15" dirty="0">
                <a:latin typeface="Times New Roman"/>
                <a:cs typeface="Times New Roman"/>
              </a:rPr>
              <a:t>картинкам. </a:t>
            </a:r>
            <a:r>
              <a:rPr sz="2800" i="1" dirty="0">
                <a:latin typeface="Times New Roman"/>
                <a:cs typeface="Times New Roman"/>
              </a:rPr>
              <a:t>В итоге </a:t>
            </a:r>
            <a:r>
              <a:rPr sz="2800" i="1" spc="-5" dirty="0">
                <a:latin typeface="Times New Roman"/>
                <a:cs typeface="Times New Roman"/>
              </a:rPr>
              <a:t>осмысляется</a:t>
            </a:r>
            <a:r>
              <a:rPr sz="2800" i="1" spc="-180" dirty="0">
                <a:latin typeface="Times New Roman"/>
                <a:cs typeface="Times New Roman"/>
              </a:rPr>
              <a:t> </a:t>
            </a:r>
            <a:r>
              <a:rPr sz="2800" i="1" dirty="0">
                <a:latin typeface="Times New Roman"/>
                <a:cs typeface="Times New Roman"/>
              </a:rPr>
              <a:t>обобщающее  </a:t>
            </a:r>
            <a:r>
              <a:rPr sz="2800" i="1" spc="-5" dirty="0">
                <a:latin typeface="Times New Roman"/>
                <a:cs typeface="Times New Roman"/>
              </a:rPr>
              <a:t>слово </a:t>
            </a:r>
            <a:r>
              <a:rPr sz="2800" i="1" dirty="0">
                <a:latin typeface="Times New Roman"/>
                <a:cs typeface="Times New Roman"/>
              </a:rPr>
              <a:t>с </a:t>
            </a:r>
            <a:r>
              <a:rPr sz="2800" i="1" spc="-20" dirty="0">
                <a:latin typeface="Times New Roman"/>
                <a:cs typeface="Times New Roman"/>
              </a:rPr>
              <a:t>подбором</a:t>
            </a:r>
            <a:r>
              <a:rPr sz="2800" i="1" spc="-90" dirty="0">
                <a:latin typeface="Times New Roman"/>
                <a:cs typeface="Times New Roman"/>
              </a:rPr>
              <a:t> </a:t>
            </a:r>
            <a:r>
              <a:rPr sz="2800" i="1" spc="-10" dirty="0">
                <a:latin typeface="Times New Roman"/>
                <a:cs typeface="Times New Roman"/>
              </a:rPr>
              <a:t>соответствующих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ts val="3250"/>
              </a:lnSpc>
            </a:pPr>
            <a:r>
              <a:rPr sz="2800" i="1" spc="-10" dirty="0">
                <a:latin typeface="Times New Roman"/>
                <a:cs typeface="Times New Roman"/>
              </a:rPr>
              <a:t>предметных</a:t>
            </a:r>
            <a:r>
              <a:rPr sz="2800" i="1" spc="-55" dirty="0">
                <a:latin typeface="Times New Roman"/>
                <a:cs typeface="Times New Roman"/>
              </a:rPr>
              <a:t> </a:t>
            </a:r>
            <a:r>
              <a:rPr sz="2800" i="1" spc="-10" dirty="0">
                <a:latin typeface="Times New Roman"/>
                <a:cs typeface="Times New Roman"/>
              </a:rPr>
              <a:t>картинок.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458200" y="152399"/>
            <a:ext cx="3529584" cy="6559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32231" y="1289303"/>
            <a:ext cx="11305032" cy="49895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95652" y="423164"/>
            <a:ext cx="61067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0" i="0" dirty="0" err="1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Лексическая</a:t>
            </a:r>
            <a:r>
              <a:rPr sz="3600" b="0" i="0" spc="-25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b="0" i="0" spc="-5" dirty="0" err="1" smtClean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sz="3600" b="0" i="0" spc="-5" dirty="0" smtClean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600" b="0" i="0" spc="-5" dirty="0" smtClean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sz="3600" b="0" i="0" spc="-5" dirty="0" err="1" smtClean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Овощи</a:t>
            </a:r>
            <a:r>
              <a:rPr lang="ru-RU" sz="3600" b="0" i="0" spc="-5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6310" y="617347"/>
            <a:ext cx="4861560" cy="636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000" b="0" spc="5" dirty="0" err="1">
                <a:solidFill>
                  <a:srgbClr val="2D83C3"/>
                </a:solidFill>
                <a:latin typeface="Times New Roman"/>
                <a:cs typeface="Times New Roman"/>
              </a:rPr>
              <a:t>Чтение</a:t>
            </a:r>
            <a:r>
              <a:rPr sz="4000" b="0" spc="-90" dirty="0">
                <a:solidFill>
                  <a:srgbClr val="2D83C3"/>
                </a:solidFill>
                <a:latin typeface="Times New Roman"/>
                <a:cs typeface="Times New Roman"/>
              </a:rPr>
              <a:t> </a:t>
            </a:r>
            <a:r>
              <a:rPr sz="4000" b="0" spc="-15" dirty="0" err="1" smtClean="0">
                <a:solidFill>
                  <a:srgbClr val="2D83C3"/>
                </a:solidFill>
                <a:latin typeface="Times New Roman"/>
                <a:cs typeface="Times New Roman"/>
              </a:rPr>
              <a:t>предложен</a:t>
            </a:r>
            <a:r>
              <a:rPr lang="ru-RU" sz="4000" b="0" spc="-15" dirty="0" err="1" smtClean="0">
                <a:solidFill>
                  <a:srgbClr val="2D83C3"/>
                </a:solidFill>
              </a:rPr>
              <a:t>ий</a:t>
            </a:r>
            <a:endParaRPr sz="4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19200" y="1600200"/>
            <a:ext cx="7969250" cy="3776345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 marR="5080">
              <a:lnSpc>
                <a:spcPct val="80000"/>
              </a:lnSpc>
              <a:spcBef>
                <a:spcPts val="819"/>
              </a:spcBef>
            </a:pPr>
            <a:r>
              <a:rPr sz="3000" dirty="0">
                <a:latin typeface="Times New Roman"/>
                <a:cs typeface="Times New Roman"/>
              </a:rPr>
              <a:t>Составляются </a:t>
            </a:r>
            <a:r>
              <a:rPr sz="3000" spc="-15" dirty="0">
                <a:latin typeface="Times New Roman"/>
                <a:cs typeface="Times New Roman"/>
              </a:rPr>
              <a:t>предложения </a:t>
            </a:r>
            <a:r>
              <a:rPr sz="3000" dirty="0">
                <a:latin typeface="Times New Roman"/>
                <a:cs typeface="Times New Roman"/>
              </a:rPr>
              <a:t>к </a:t>
            </a:r>
            <a:r>
              <a:rPr sz="3000" spc="-15" dirty="0">
                <a:latin typeface="Times New Roman"/>
                <a:cs typeface="Times New Roman"/>
              </a:rPr>
              <a:t>серии </a:t>
            </a:r>
            <a:r>
              <a:rPr sz="3000" spc="-25" dirty="0">
                <a:latin typeface="Times New Roman"/>
                <a:cs typeface="Times New Roman"/>
              </a:rPr>
              <a:t>сюжетных  </a:t>
            </a:r>
            <a:r>
              <a:rPr sz="3000" spc="-20" dirty="0">
                <a:latin typeface="Times New Roman"/>
                <a:cs typeface="Times New Roman"/>
              </a:rPr>
              <a:t>картинок, </a:t>
            </a:r>
            <a:r>
              <a:rPr sz="3000" spc="-5" dirty="0">
                <a:latin typeface="Times New Roman"/>
                <a:cs typeface="Times New Roman"/>
              </a:rPr>
              <a:t>на </a:t>
            </a:r>
            <a:r>
              <a:rPr sz="3000" spc="-20" dirty="0">
                <a:latin typeface="Times New Roman"/>
                <a:cs typeface="Times New Roman"/>
              </a:rPr>
              <a:t>которых </a:t>
            </a:r>
            <a:r>
              <a:rPr sz="3000" spc="-15" dirty="0">
                <a:latin typeface="Times New Roman"/>
                <a:cs typeface="Times New Roman"/>
              </a:rPr>
              <a:t>одно </a:t>
            </a:r>
            <a:r>
              <a:rPr sz="3000" dirty="0">
                <a:latin typeface="Times New Roman"/>
                <a:cs typeface="Times New Roman"/>
              </a:rPr>
              <a:t>действующее </a:t>
            </a:r>
            <a:r>
              <a:rPr sz="3000" spc="15" dirty="0">
                <a:latin typeface="Times New Roman"/>
                <a:cs typeface="Times New Roman"/>
              </a:rPr>
              <a:t>лицо  </a:t>
            </a:r>
            <a:r>
              <a:rPr sz="3000" spc="-15" dirty="0">
                <a:latin typeface="Times New Roman"/>
                <a:cs typeface="Times New Roman"/>
              </a:rPr>
              <a:t>выполняет </a:t>
            </a:r>
            <a:r>
              <a:rPr sz="3000" dirty="0">
                <a:latin typeface="Times New Roman"/>
                <a:cs typeface="Times New Roman"/>
              </a:rPr>
              <a:t>разные действия </a:t>
            </a:r>
            <a:r>
              <a:rPr sz="3000" spc="-20" dirty="0">
                <a:latin typeface="Times New Roman"/>
                <a:cs typeface="Times New Roman"/>
              </a:rPr>
              <a:t>(в </a:t>
            </a:r>
            <a:r>
              <a:rPr sz="3000" spc="-15" dirty="0">
                <a:latin typeface="Times New Roman"/>
                <a:cs typeface="Times New Roman"/>
              </a:rPr>
              <a:t>соответствии </a:t>
            </a:r>
            <a:r>
              <a:rPr sz="3000" dirty="0">
                <a:latin typeface="Times New Roman"/>
                <a:cs typeface="Times New Roman"/>
              </a:rPr>
              <a:t>с  </a:t>
            </a:r>
            <a:r>
              <a:rPr sz="3000" spc="-25" dirty="0">
                <a:latin typeface="Times New Roman"/>
                <a:cs typeface="Times New Roman"/>
              </a:rPr>
              <a:t>лексической</a:t>
            </a:r>
            <a:r>
              <a:rPr sz="3000" spc="40" dirty="0">
                <a:latin typeface="Times New Roman"/>
                <a:cs typeface="Times New Roman"/>
              </a:rPr>
              <a:t> </a:t>
            </a:r>
            <a:r>
              <a:rPr sz="3000" spc="-20" dirty="0">
                <a:latin typeface="Times New Roman"/>
                <a:cs typeface="Times New Roman"/>
              </a:rPr>
              <a:t>темой).</a:t>
            </a:r>
            <a:endParaRPr sz="3000" dirty="0">
              <a:latin typeface="Times New Roman"/>
              <a:cs typeface="Times New Roman"/>
            </a:endParaRPr>
          </a:p>
          <a:p>
            <a:pPr marL="12700" marR="5659755">
              <a:lnSpc>
                <a:spcPct val="80000"/>
              </a:lnSpc>
              <a:spcBef>
                <a:spcPts val="5"/>
              </a:spcBef>
            </a:pPr>
            <a:r>
              <a:rPr sz="3000" spc="-45" dirty="0">
                <a:latin typeface="Times New Roman"/>
                <a:cs typeface="Times New Roman"/>
              </a:rPr>
              <a:t>Кошка</a:t>
            </a:r>
            <a:r>
              <a:rPr sz="3000" spc="-85" dirty="0">
                <a:latin typeface="Times New Roman"/>
                <a:cs typeface="Times New Roman"/>
              </a:rPr>
              <a:t> </a:t>
            </a:r>
            <a:r>
              <a:rPr sz="3000" spc="5" dirty="0">
                <a:latin typeface="Times New Roman"/>
                <a:cs typeface="Times New Roman"/>
              </a:rPr>
              <a:t>сидит.  </a:t>
            </a:r>
            <a:r>
              <a:rPr sz="3000" spc="-45" dirty="0">
                <a:latin typeface="Times New Roman"/>
                <a:cs typeface="Times New Roman"/>
              </a:rPr>
              <a:t>Кошка</a:t>
            </a:r>
            <a:r>
              <a:rPr sz="3000" spc="-25" dirty="0">
                <a:latin typeface="Times New Roman"/>
                <a:cs typeface="Times New Roman"/>
              </a:rPr>
              <a:t> </a:t>
            </a:r>
            <a:r>
              <a:rPr sz="3000" spc="5" dirty="0">
                <a:latin typeface="Times New Roman"/>
                <a:cs typeface="Times New Roman"/>
              </a:rPr>
              <a:t>спит.</a:t>
            </a:r>
            <a:endParaRPr sz="3000" dirty="0">
              <a:latin typeface="Times New Roman"/>
              <a:cs typeface="Times New Roman"/>
            </a:endParaRPr>
          </a:p>
          <a:p>
            <a:pPr marL="12700" marR="5506085">
              <a:lnSpc>
                <a:spcPct val="80000"/>
              </a:lnSpc>
            </a:pPr>
            <a:r>
              <a:rPr sz="3000" spc="-45" dirty="0">
                <a:latin typeface="Times New Roman"/>
                <a:cs typeface="Times New Roman"/>
              </a:rPr>
              <a:t>Кошка </a:t>
            </a:r>
            <a:r>
              <a:rPr sz="3000" spc="-10" dirty="0">
                <a:latin typeface="Times New Roman"/>
                <a:cs typeface="Times New Roman"/>
              </a:rPr>
              <a:t>бежит.  </a:t>
            </a:r>
            <a:r>
              <a:rPr sz="3000" spc="-45" dirty="0">
                <a:latin typeface="Times New Roman"/>
                <a:cs typeface="Times New Roman"/>
              </a:rPr>
              <a:t>Кошка</a:t>
            </a:r>
            <a:r>
              <a:rPr sz="3000" spc="-1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пьет.</a:t>
            </a:r>
            <a:endParaRPr sz="3000" dirty="0">
              <a:latin typeface="Times New Roman"/>
              <a:cs typeface="Times New Roman"/>
            </a:endParaRPr>
          </a:p>
          <a:p>
            <a:pPr marL="12700" marR="5516245">
              <a:lnSpc>
                <a:spcPct val="80000"/>
              </a:lnSpc>
              <a:spcBef>
                <a:spcPts val="5"/>
              </a:spcBef>
            </a:pPr>
            <a:r>
              <a:rPr sz="3000" spc="-45" dirty="0">
                <a:latin typeface="Times New Roman"/>
                <a:cs typeface="Times New Roman"/>
              </a:rPr>
              <a:t>Кошка </a:t>
            </a:r>
            <a:r>
              <a:rPr sz="3000" spc="-15" dirty="0">
                <a:latin typeface="Times New Roman"/>
                <a:cs typeface="Times New Roman"/>
              </a:rPr>
              <a:t>ест.  </a:t>
            </a:r>
            <a:r>
              <a:rPr sz="3000" spc="-45" dirty="0">
                <a:latin typeface="Times New Roman"/>
                <a:cs typeface="Times New Roman"/>
              </a:rPr>
              <a:t>Кошка</a:t>
            </a:r>
            <a:r>
              <a:rPr sz="3000" spc="-5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играет.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9272" y="631062"/>
            <a:ext cx="9171305" cy="481542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483995" marR="488950" indent="-975994">
              <a:lnSpc>
                <a:spcPct val="100000"/>
              </a:lnSpc>
              <a:spcBef>
                <a:spcPts val="90"/>
              </a:spcBef>
            </a:pPr>
            <a:r>
              <a:rPr sz="3200" b="1" i="1" spc="-10" dirty="0">
                <a:solidFill>
                  <a:srgbClr val="006FC0"/>
                </a:solidFill>
                <a:latin typeface="Times New Roman"/>
                <a:cs typeface="Times New Roman"/>
              </a:rPr>
              <a:t>Вариативность </a:t>
            </a:r>
            <a:r>
              <a:rPr sz="3200" b="1" i="1" spc="-5" dirty="0">
                <a:solidFill>
                  <a:srgbClr val="006FC0"/>
                </a:solidFill>
                <a:latin typeface="Times New Roman"/>
                <a:cs typeface="Times New Roman"/>
              </a:rPr>
              <a:t>заданий </a:t>
            </a:r>
            <a:r>
              <a:rPr sz="3200" b="1" i="1" spc="-10" dirty="0">
                <a:solidFill>
                  <a:srgbClr val="006FC0"/>
                </a:solidFill>
                <a:latin typeface="Times New Roman"/>
                <a:cs typeface="Times New Roman"/>
              </a:rPr>
              <a:t>на развитие ВПФ </a:t>
            </a:r>
            <a:r>
              <a:rPr sz="3200" b="1" i="1" spc="-5" dirty="0">
                <a:solidFill>
                  <a:srgbClr val="006FC0"/>
                </a:solidFill>
                <a:latin typeface="Times New Roman"/>
                <a:cs typeface="Times New Roman"/>
              </a:rPr>
              <a:t>и  расширение </a:t>
            </a:r>
            <a:r>
              <a:rPr sz="3200" b="1" i="1" spc="-30" dirty="0" err="1">
                <a:solidFill>
                  <a:srgbClr val="006FC0"/>
                </a:solidFill>
                <a:latin typeface="Times New Roman"/>
                <a:cs typeface="Times New Roman"/>
              </a:rPr>
              <a:t>семантического</a:t>
            </a:r>
            <a:r>
              <a:rPr sz="3200" b="1" i="1" spc="6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3200" b="1" i="1" spc="-20" dirty="0" err="1" smtClean="0">
                <a:solidFill>
                  <a:srgbClr val="006FC0"/>
                </a:solidFill>
                <a:latin typeface="Times New Roman"/>
                <a:cs typeface="Times New Roman"/>
              </a:rPr>
              <a:t>поля</a:t>
            </a:r>
            <a:endParaRPr sz="3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870"/>
              </a:spcBef>
            </a:pPr>
            <a:r>
              <a:rPr sz="3200" dirty="0">
                <a:latin typeface="Times New Roman"/>
                <a:cs typeface="Times New Roman"/>
              </a:rPr>
              <a:t>Составляются </a:t>
            </a:r>
            <a:r>
              <a:rPr sz="3200" spc="-15" dirty="0">
                <a:latin typeface="Times New Roman"/>
                <a:cs typeface="Times New Roman"/>
              </a:rPr>
              <a:t>предложения, </a:t>
            </a:r>
            <a:r>
              <a:rPr sz="3200" spc="-5" dirty="0">
                <a:latin typeface="Times New Roman"/>
                <a:cs typeface="Times New Roman"/>
              </a:rPr>
              <a:t>в</a:t>
            </a:r>
            <a:r>
              <a:rPr sz="3200" spc="25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Times New Roman"/>
                <a:cs typeface="Times New Roman"/>
              </a:rPr>
              <a:t>которых</a:t>
            </a:r>
            <a:endParaRPr sz="3200" dirty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3200" spc="-10" dirty="0">
                <a:latin typeface="Times New Roman"/>
                <a:cs typeface="Times New Roman"/>
              </a:rPr>
              <a:t>используются </a:t>
            </a:r>
            <a:r>
              <a:rPr sz="3200" spc="-5" dirty="0" err="1">
                <a:latin typeface="Times New Roman"/>
                <a:cs typeface="Times New Roman"/>
              </a:rPr>
              <a:t>разные</a:t>
            </a:r>
            <a:r>
              <a:rPr sz="3200" spc="-5" dirty="0">
                <a:latin typeface="Times New Roman"/>
                <a:cs typeface="Times New Roman"/>
              </a:rPr>
              <a:t> </a:t>
            </a:r>
            <a:r>
              <a:rPr sz="3200" spc="-15" dirty="0" err="1" smtClean="0">
                <a:latin typeface="Times New Roman"/>
                <a:cs typeface="Times New Roman"/>
              </a:rPr>
              <a:t>существительные</a:t>
            </a:r>
            <a:r>
              <a:rPr lang="ru-RU" sz="3200" spc="-15" dirty="0" smtClean="0">
                <a:latin typeface="Times New Roman"/>
                <a:cs typeface="Times New Roman"/>
              </a:rPr>
              <a:t>,</a:t>
            </a:r>
            <a:r>
              <a:rPr sz="3200" spc="-15" dirty="0" smtClean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и </a:t>
            </a:r>
            <a:r>
              <a:rPr sz="3200" spc="-15" dirty="0">
                <a:latin typeface="Times New Roman"/>
                <a:cs typeface="Times New Roman"/>
              </a:rPr>
              <a:t>один </a:t>
            </a:r>
            <a:r>
              <a:rPr sz="3200" spc="-5" dirty="0">
                <a:latin typeface="Times New Roman"/>
                <a:cs typeface="Times New Roman"/>
              </a:rPr>
              <a:t>и  </a:t>
            </a:r>
            <a:r>
              <a:rPr sz="3200" spc="-10" dirty="0">
                <a:latin typeface="Times New Roman"/>
                <a:cs typeface="Times New Roman"/>
              </a:rPr>
              <a:t>тот </a:t>
            </a:r>
            <a:r>
              <a:rPr sz="3200" spc="-30" dirty="0">
                <a:latin typeface="Times New Roman"/>
                <a:cs typeface="Times New Roman"/>
              </a:rPr>
              <a:t>же </a:t>
            </a:r>
            <a:r>
              <a:rPr sz="3200" spc="-15" dirty="0" err="1">
                <a:latin typeface="Times New Roman"/>
                <a:cs typeface="Times New Roman"/>
              </a:rPr>
              <a:t>глагол</a:t>
            </a:r>
            <a:r>
              <a:rPr sz="3200" spc="-15" dirty="0" smtClean="0">
                <a:latin typeface="Times New Roman"/>
                <a:cs typeface="Times New Roman"/>
              </a:rPr>
              <a:t>.</a:t>
            </a:r>
            <a:endParaRPr lang="ru-RU" sz="3200" spc="-15" dirty="0" smtClean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3200" spc="-15" dirty="0" smtClean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Вопросы: Что  (кто)плывет,сидит,летает,ползает,прыгает и </a:t>
            </a:r>
            <a:r>
              <a:rPr sz="3200" spc="5" dirty="0">
                <a:latin typeface="Times New Roman"/>
                <a:cs typeface="Times New Roman"/>
              </a:rPr>
              <a:t>так  далее.</a:t>
            </a:r>
            <a:endParaRPr sz="3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3200" i="1" spc="-5" dirty="0">
                <a:latin typeface="Times New Roman"/>
                <a:cs typeface="Times New Roman"/>
              </a:rPr>
              <a:t>.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649968" y="1051559"/>
            <a:ext cx="2542031" cy="58064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57375" y="628015"/>
            <a:ext cx="7186295" cy="2221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3600" spc="-30" dirty="0"/>
              <a:t>Усвоение </a:t>
            </a:r>
            <a:r>
              <a:rPr sz="3600" spc="-20" dirty="0"/>
              <a:t>графического </a:t>
            </a:r>
            <a:r>
              <a:rPr sz="3600" dirty="0"/>
              <a:t>образа </a:t>
            </a:r>
            <a:r>
              <a:rPr sz="3600" spc="-15" dirty="0"/>
              <a:t>букв  </a:t>
            </a:r>
            <a:r>
              <a:rPr sz="3600" i="1" spc="-30" dirty="0"/>
              <a:t>посредством </a:t>
            </a:r>
            <a:r>
              <a:rPr sz="3600" i="1" spc="-25" dirty="0"/>
              <a:t>кинетической </a:t>
            </a:r>
            <a:r>
              <a:rPr sz="3600" i="1" spc="-5" dirty="0"/>
              <a:t>азбуки,  </a:t>
            </a:r>
            <a:r>
              <a:rPr sz="3600" i="1" dirty="0"/>
              <a:t>развитие </a:t>
            </a:r>
            <a:r>
              <a:rPr sz="3600" i="1" spc="-15" dirty="0"/>
              <a:t>орфографической  </a:t>
            </a:r>
            <a:r>
              <a:rPr sz="3600" i="1" spc="-20" dirty="0" err="1"/>
              <a:t>зоркости,процессов</a:t>
            </a:r>
            <a:r>
              <a:rPr sz="3600" i="1" spc="-15" dirty="0"/>
              <a:t> </a:t>
            </a:r>
            <a:r>
              <a:rPr sz="3600" i="1" spc="-5" dirty="0" err="1" smtClean="0"/>
              <a:t>мышления</a:t>
            </a:r>
            <a:endParaRPr sz="3600" dirty="0"/>
          </a:p>
        </p:txBody>
      </p:sp>
      <p:sp>
        <p:nvSpPr>
          <p:cNvPr id="3" name="object 3"/>
          <p:cNvSpPr txBox="1"/>
          <p:nvPr/>
        </p:nvSpPr>
        <p:spPr>
          <a:xfrm>
            <a:off x="756310" y="2872562"/>
            <a:ext cx="8912225" cy="39281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3200" spc="-10" dirty="0">
                <a:latin typeface="Times New Roman"/>
                <a:cs typeface="Times New Roman"/>
              </a:rPr>
              <a:t>По </a:t>
            </a:r>
            <a:r>
              <a:rPr sz="3200" spc="-15" dirty="0">
                <a:latin typeface="Times New Roman"/>
                <a:cs typeface="Times New Roman"/>
              </a:rPr>
              <a:t>заданному </a:t>
            </a:r>
            <a:r>
              <a:rPr sz="3200" spc="-50" dirty="0">
                <a:latin typeface="Times New Roman"/>
                <a:cs typeface="Times New Roman"/>
              </a:rPr>
              <a:t>контуру </a:t>
            </a:r>
            <a:r>
              <a:rPr sz="3200" spc="-15" dirty="0">
                <a:latin typeface="Times New Roman"/>
                <a:cs typeface="Times New Roman"/>
              </a:rPr>
              <a:t>буквы </a:t>
            </a:r>
            <a:r>
              <a:rPr sz="3200" spc="-10" dirty="0">
                <a:latin typeface="Times New Roman"/>
                <a:cs typeface="Times New Roman"/>
              </a:rPr>
              <a:t>ребенок </a:t>
            </a:r>
            <a:r>
              <a:rPr sz="3200" spc="-5" dirty="0">
                <a:latin typeface="Times New Roman"/>
                <a:cs typeface="Times New Roman"/>
              </a:rPr>
              <a:t>растягивает  </a:t>
            </a:r>
            <a:r>
              <a:rPr sz="3200" spc="-15" dirty="0">
                <a:latin typeface="Times New Roman"/>
                <a:cs typeface="Times New Roman"/>
              </a:rPr>
              <a:t>пластелин,затем вдавливает </a:t>
            </a:r>
            <a:r>
              <a:rPr sz="3200" spc="-25" dirty="0">
                <a:latin typeface="Times New Roman"/>
                <a:cs typeface="Times New Roman"/>
              </a:rPr>
              <a:t>структурный  </a:t>
            </a:r>
            <a:r>
              <a:rPr sz="3200" spc="-5" dirty="0">
                <a:latin typeface="Times New Roman"/>
                <a:cs typeface="Times New Roman"/>
              </a:rPr>
              <a:t>материал </a:t>
            </a:r>
            <a:r>
              <a:rPr sz="3200" spc="-25" dirty="0">
                <a:latin typeface="Times New Roman"/>
                <a:cs typeface="Times New Roman"/>
              </a:rPr>
              <a:t>(горох,крупу,семена,песок </a:t>
            </a:r>
            <a:r>
              <a:rPr sz="3200" spc="-5" dirty="0">
                <a:latin typeface="Times New Roman"/>
                <a:cs typeface="Times New Roman"/>
              </a:rPr>
              <a:t>и </a:t>
            </a:r>
            <a:r>
              <a:rPr sz="3200" spc="-10" dirty="0">
                <a:latin typeface="Times New Roman"/>
                <a:cs typeface="Times New Roman"/>
              </a:rPr>
              <a:t>др,);  </a:t>
            </a:r>
            <a:r>
              <a:rPr sz="3200" spc="-20" dirty="0">
                <a:latin typeface="Times New Roman"/>
                <a:cs typeface="Times New Roman"/>
              </a:rPr>
              <a:t>озвучивает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букву(слог);</a:t>
            </a:r>
            <a:endParaRPr sz="3200" dirty="0">
              <a:latin typeface="Times New Roman"/>
              <a:cs typeface="Times New Roman"/>
            </a:endParaRPr>
          </a:p>
          <a:p>
            <a:pPr marL="216535">
              <a:lnSpc>
                <a:spcPct val="100000"/>
              </a:lnSpc>
              <a:spcBef>
                <a:spcPts val="5"/>
              </a:spcBef>
            </a:pPr>
            <a:r>
              <a:rPr sz="3200" spc="-20" dirty="0">
                <a:latin typeface="Times New Roman"/>
                <a:cs typeface="Times New Roman"/>
              </a:rPr>
              <a:t>находит </a:t>
            </a:r>
            <a:r>
              <a:rPr sz="3200" spc="-15" dirty="0">
                <a:latin typeface="Times New Roman"/>
                <a:cs typeface="Times New Roman"/>
              </a:rPr>
              <a:t>букву </a:t>
            </a:r>
            <a:r>
              <a:rPr sz="3200" spc="-5" dirty="0">
                <a:latin typeface="Times New Roman"/>
                <a:cs typeface="Times New Roman"/>
              </a:rPr>
              <a:t>в </a:t>
            </a:r>
            <a:r>
              <a:rPr sz="3200" spc="-15" dirty="0">
                <a:latin typeface="Times New Roman"/>
                <a:cs typeface="Times New Roman"/>
              </a:rPr>
              <a:t>прочтенных</a:t>
            </a:r>
            <a:r>
              <a:rPr sz="3200" spc="4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словах;</a:t>
            </a:r>
          </a:p>
          <a:p>
            <a:pPr marL="12700">
              <a:lnSpc>
                <a:spcPct val="100000"/>
              </a:lnSpc>
            </a:pPr>
            <a:r>
              <a:rPr sz="3200" spc="-15" dirty="0">
                <a:latin typeface="Times New Roman"/>
                <a:cs typeface="Times New Roman"/>
              </a:rPr>
              <a:t>Подбирает </a:t>
            </a:r>
            <a:r>
              <a:rPr sz="3200" spc="-20" dirty="0">
                <a:latin typeface="Times New Roman"/>
                <a:cs typeface="Times New Roman"/>
              </a:rPr>
              <a:t>предметные картинки</a:t>
            </a:r>
            <a:r>
              <a:rPr sz="3200" spc="8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к</a:t>
            </a:r>
            <a:endParaRPr sz="3200" dirty="0">
              <a:latin typeface="Times New Roman"/>
              <a:cs typeface="Times New Roman"/>
            </a:endParaRPr>
          </a:p>
          <a:p>
            <a:pPr marL="12700" marR="795655">
              <a:lnSpc>
                <a:spcPct val="100000"/>
              </a:lnSpc>
            </a:pPr>
            <a:r>
              <a:rPr sz="3200" spc="-10" dirty="0">
                <a:latin typeface="Times New Roman"/>
                <a:cs typeface="Times New Roman"/>
              </a:rPr>
              <a:t>словам,проговаривает(сопряженно </a:t>
            </a:r>
            <a:r>
              <a:rPr sz="3200" spc="-5" dirty="0">
                <a:latin typeface="Times New Roman"/>
                <a:cs typeface="Times New Roman"/>
              </a:rPr>
              <a:t>по </a:t>
            </a:r>
            <a:r>
              <a:rPr sz="3200" dirty="0">
                <a:latin typeface="Times New Roman"/>
                <a:cs typeface="Times New Roman"/>
              </a:rPr>
              <a:t>слогам)  </a:t>
            </a:r>
            <a:r>
              <a:rPr sz="3200" spc="-5" dirty="0">
                <a:latin typeface="Times New Roman"/>
                <a:cs typeface="Times New Roman"/>
              </a:rPr>
              <a:t>обобщающее</a:t>
            </a:r>
            <a:r>
              <a:rPr sz="3200" spc="5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слово.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933431" y="4282439"/>
            <a:ext cx="2258568" cy="25755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997440" y="0"/>
            <a:ext cx="2194559" cy="4038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7976" y="197357"/>
            <a:ext cx="10036047" cy="492443"/>
          </a:xfrm>
        </p:spPr>
        <p:txBody>
          <a:bodyPr/>
          <a:lstStyle/>
          <a:p>
            <a:r>
              <a:rPr lang="ru-RU" dirty="0" smtClean="0"/>
              <a:t>Кинетическая азбука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86660"/>
            <a:ext cx="4572000" cy="3886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999" y="2379733"/>
            <a:ext cx="4637023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307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6310" y="631063"/>
            <a:ext cx="854009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3853179" algn="l"/>
              </a:tabLst>
            </a:pPr>
            <a:r>
              <a:rPr sz="3600" b="0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Преемственность	в работе</a:t>
            </a:r>
            <a:r>
              <a:rPr sz="3600" b="0" spc="-95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b="0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 </a:t>
            </a:r>
            <a:r>
              <a:rPr sz="3600" b="0" spc="-5" dirty="0" err="1" smtClean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</a:t>
            </a:r>
            <a:endParaRPr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08963" y="2525499"/>
            <a:ext cx="8382000" cy="4377690"/>
          </a:xfrm>
          <a:prstGeom prst="rect">
            <a:avLst/>
          </a:prstGeom>
        </p:spPr>
        <p:txBody>
          <a:bodyPr vert="horz" wrap="square" lIns="0" tIns="140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sz="2200" spc="415" dirty="0">
                <a:solidFill>
                  <a:srgbClr val="5FCAEE"/>
                </a:solidFill>
                <a:latin typeface="Arial"/>
                <a:cs typeface="Arial"/>
              </a:rPr>
              <a:t> </a:t>
            </a:r>
            <a:r>
              <a:rPr sz="2800" spc="-25" dirty="0">
                <a:solidFill>
                  <a:srgbClr val="404040"/>
                </a:solidFill>
                <a:latin typeface="Arial"/>
                <a:cs typeface="Arial"/>
              </a:rPr>
              <a:t>-</a:t>
            </a:r>
            <a:r>
              <a:rPr sz="2800" spc="-2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</a:t>
            </a:r>
            <a:r>
              <a:rPr sz="28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особенностях </a:t>
            </a:r>
            <a:r>
              <a:rPr sz="28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sz="2800" spc="-39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spc="-10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6870" marR="2011045" indent="-344805">
              <a:lnSpc>
                <a:spcPct val="100000"/>
              </a:lnSpc>
              <a:spcBef>
                <a:spcPts val="1010"/>
              </a:spcBef>
            </a:pPr>
            <a:r>
              <a:rPr sz="2200" spc="415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 </a:t>
            </a:r>
            <a:r>
              <a:rPr sz="28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</a:t>
            </a:r>
            <a:r>
              <a:rPr sz="2800" spc="-2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методами </a:t>
            </a:r>
            <a:r>
              <a:rPr sz="28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800" spc="-34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spc="-8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приемами  </a:t>
            </a:r>
            <a:r>
              <a:rPr sz="28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коррекционной</a:t>
            </a:r>
            <a:r>
              <a:rPr sz="2800" spc="-3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  <a:endParaRPr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6870" marR="202565" indent="-344805">
              <a:lnSpc>
                <a:spcPct val="100000"/>
              </a:lnSpc>
              <a:spcBef>
                <a:spcPts val="1010"/>
              </a:spcBef>
            </a:pPr>
            <a:r>
              <a:rPr sz="2200" spc="415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 </a:t>
            </a:r>
            <a:r>
              <a:rPr sz="28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sz="28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применению </a:t>
            </a:r>
            <a:r>
              <a:rPr sz="2800" spc="-2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</a:t>
            </a:r>
            <a:r>
              <a:rPr sz="2800" spc="-35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spc="-15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Глена  </a:t>
            </a:r>
            <a:r>
              <a:rPr sz="28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Домана </a:t>
            </a:r>
            <a:r>
              <a:rPr sz="2800" spc="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sz="28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использованием </a:t>
            </a:r>
            <a:r>
              <a:rPr sz="28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интерактивных  приложений и </a:t>
            </a:r>
            <a:r>
              <a:rPr sz="28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других </a:t>
            </a:r>
            <a:r>
              <a:rPr sz="28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ресурсов</a:t>
            </a:r>
            <a:r>
              <a:rPr sz="2800" spc="-2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интернета.</a:t>
            </a:r>
            <a:endParaRPr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6870" marR="1129030" indent="-344805">
              <a:lnSpc>
                <a:spcPct val="100000"/>
              </a:lnSpc>
              <a:spcBef>
                <a:spcPts val="990"/>
              </a:spcBef>
              <a:tabLst>
                <a:tab pos="6062345" algn="l"/>
              </a:tabLst>
            </a:pPr>
            <a:r>
              <a:rPr sz="2200" spc="415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 </a:t>
            </a:r>
            <a:r>
              <a:rPr sz="2800" spc="-1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Разъяснение</a:t>
            </a:r>
            <a:r>
              <a:rPr sz="2800" spc="-3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</a:t>
            </a:r>
            <a:r>
              <a:rPr sz="28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особенного	</a:t>
            </a:r>
            <a:r>
              <a:rPr sz="28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 </a:t>
            </a:r>
            <a:r>
              <a:rPr sz="28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применению приемов </a:t>
            </a:r>
            <a:r>
              <a:rPr sz="2800" spc="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800" spc="-3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методов </a:t>
            </a:r>
            <a:r>
              <a:rPr sz="2800" spc="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 </a:t>
            </a:r>
            <a:r>
              <a:rPr sz="28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выравниванию </a:t>
            </a:r>
            <a:r>
              <a:rPr sz="28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атипичных</a:t>
            </a:r>
            <a:r>
              <a:rPr sz="2800" spc="-6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поведенческих</a:t>
            </a:r>
            <a:endParaRPr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33905" y="1230107"/>
            <a:ext cx="8283575" cy="446595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317500">
              <a:lnSpc>
                <a:spcPct val="100000"/>
              </a:lnSpc>
              <a:spcBef>
                <a:spcPts val="295"/>
              </a:spcBef>
            </a:pPr>
            <a:r>
              <a:rPr sz="2400" spc="-20" dirty="0">
                <a:solidFill>
                  <a:srgbClr val="282828"/>
                </a:solidFill>
                <a:latin typeface="Times New Roman"/>
                <a:cs typeface="Times New Roman"/>
              </a:rPr>
              <a:t>Метод:</a:t>
            </a:r>
            <a:r>
              <a:rPr sz="2400" spc="-15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282828"/>
                </a:solidFill>
                <a:latin typeface="Times New Roman"/>
                <a:cs typeface="Times New Roman"/>
              </a:rPr>
              <a:t>МЗО,переключение</a:t>
            </a:r>
            <a:endParaRPr sz="2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2400" spc="-15" dirty="0">
                <a:solidFill>
                  <a:srgbClr val="282828"/>
                </a:solidFill>
                <a:latin typeface="Times New Roman"/>
                <a:cs typeface="Times New Roman"/>
              </a:rPr>
              <a:t>Приемы: </a:t>
            </a:r>
            <a:r>
              <a:rPr sz="2400" spc="-10" dirty="0">
                <a:solidFill>
                  <a:srgbClr val="282828"/>
                </a:solidFill>
                <a:latin typeface="Times New Roman"/>
                <a:cs typeface="Times New Roman"/>
              </a:rPr>
              <a:t>Упражнения-</a:t>
            </a:r>
            <a:r>
              <a:rPr sz="2400" spc="40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282828"/>
                </a:solidFill>
                <a:latin typeface="Times New Roman"/>
                <a:cs typeface="Times New Roman"/>
              </a:rPr>
              <a:t>тренинги.</a:t>
            </a:r>
            <a:endParaRPr sz="2400" dirty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tabLst>
                <a:tab pos="2450465" algn="l"/>
              </a:tabLst>
            </a:pPr>
            <a:r>
              <a:rPr sz="2400" spc="-5" dirty="0">
                <a:solidFill>
                  <a:srgbClr val="282828"/>
                </a:solidFill>
                <a:latin typeface="Times New Roman"/>
                <a:cs typeface="Times New Roman"/>
              </a:rPr>
              <a:t>Цель:переключение </a:t>
            </a:r>
            <a:r>
              <a:rPr sz="2400" spc="-10" dirty="0">
                <a:solidFill>
                  <a:srgbClr val="282828"/>
                </a:solidFill>
                <a:latin typeface="Times New Roman"/>
                <a:cs typeface="Times New Roman"/>
              </a:rPr>
              <a:t>ситуативной </a:t>
            </a:r>
            <a:r>
              <a:rPr sz="2400" spc="-5" dirty="0">
                <a:solidFill>
                  <a:srgbClr val="282828"/>
                </a:solidFill>
                <a:latin typeface="Times New Roman"/>
                <a:cs typeface="Times New Roman"/>
              </a:rPr>
              <a:t>хаотичной </a:t>
            </a:r>
            <a:r>
              <a:rPr sz="2400" spc="-10" dirty="0">
                <a:solidFill>
                  <a:srgbClr val="282828"/>
                </a:solidFill>
                <a:latin typeface="Times New Roman"/>
                <a:cs typeface="Times New Roman"/>
              </a:rPr>
              <a:t>деятельности,  </a:t>
            </a:r>
            <a:r>
              <a:rPr sz="2400" dirty="0">
                <a:solidFill>
                  <a:srgbClr val="282828"/>
                </a:solidFill>
                <a:latin typeface="Times New Roman"/>
                <a:cs typeface="Times New Roman"/>
              </a:rPr>
              <a:t>стабилизация </a:t>
            </a:r>
            <a:r>
              <a:rPr sz="2400" spc="-5" dirty="0">
                <a:solidFill>
                  <a:srgbClr val="282828"/>
                </a:solidFill>
                <a:latin typeface="Times New Roman"/>
                <a:cs typeface="Times New Roman"/>
              </a:rPr>
              <a:t>внимания, </a:t>
            </a:r>
            <a:r>
              <a:rPr sz="2400" spc="-20" dirty="0">
                <a:solidFill>
                  <a:srgbClr val="282828"/>
                </a:solidFill>
                <a:latin typeface="Times New Roman"/>
                <a:cs typeface="Times New Roman"/>
              </a:rPr>
              <a:t>голосовых </a:t>
            </a:r>
            <a:r>
              <a:rPr sz="2400" spc="-10" dirty="0">
                <a:solidFill>
                  <a:srgbClr val="282828"/>
                </a:solidFill>
                <a:latin typeface="Times New Roman"/>
                <a:cs typeface="Times New Roman"/>
              </a:rPr>
              <a:t>реакций(крика),включение </a:t>
            </a:r>
            <a:r>
              <a:rPr sz="2400" dirty="0">
                <a:solidFill>
                  <a:srgbClr val="282828"/>
                </a:solidFill>
                <a:latin typeface="Times New Roman"/>
                <a:cs typeface="Times New Roman"/>
              </a:rPr>
              <a:t>в  </a:t>
            </a:r>
            <a:r>
              <a:rPr sz="2400" spc="-15" dirty="0">
                <a:solidFill>
                  <a:srgbClr val="282828"/>
                </a:solidFill>
                <a:latin typeface="Times New Roman"/>
                <a:cs typeface="Times New Roman"/>
              </a:rPr>
              <a:t>образовательный	</a:t>
            </a:r>
            <a:r>
              <a:rPr sz="2400" dirty="0">
                <a:solidFill>
                  <a:srgbClr val="282828"/>
                </a:solidFill>
                <a:latin typeface="Times New Roman"/>
                <a:cs typeface="Times New Roman"/>
              </a:rPr>
              <a:t>процесс.</a:t>
            </a:r>
            <a:endParaRPr sz="2400" dirty="0">
              <a:latin typeface="Times New Roman"/>
              <a:cs typeface="Times New Roman"/>
            </a:endParaRPr>
          </a:p>
          <a:p>
            <a:pPr marL="12700" marR="365125" indent="75565">
              <a:lnSpc>
                <a:spcPct val="100000"/>
              </a:lnSpc>
              <a:spcBef>
                <a:spcPts val="5"/>
              </a:spcBef>
            </a:pPr>
            <a:r>
              <a:rPr sz="2400" u="heavy" spc="-600" dirty="0">
                <a:solidFill>
                  <a:srgbClr val="282828"/>
                </a:solidFill>
                <a:uFill>
                  <a:solidFill>
                    <a:srgbClr val="282828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u="heavy" spc="-15" dirty="0">
                <a:solidFill>
                  <a:srgbClr val="282828"/>
                </a:solidFill>
                <a:uFill>
                  <a:solidFill>
                    <a:srgbClr val="282828"/>
                  </a:solidFill>
                </a:uFill>
                <a:latin typeface="Times New Roman"/>
                <a:cs typeface="Times New Roman"/>
              </a:rPr>
              <a:t>Предварительная </a:t>
            </a:r>
            <a:r>
              <a:rPr sz="2400" u="heavy" spc="-5" dirty="0">
                <a:solidFill>
                  <a:srgbClr val="282828"/>
                </a:solidFill>
                <a:uFill>
                  <a:solidFill>
                    <a:srgbClr val="282828"/>
                  </a:solidFill>
                </a:uFill>
                <a:latin typeface="Times New Roman"/>
                <a:cs typeface="Times New Roman"/>
              </a:rPr>
              <a:t>работа: </a:t>
            </a:r>
            <a:r>
              <a:rPr sz="2400" spc="-20" dirty="0">
                <a:solidFill>
                  <a:srgbClr val="282828"/>
                </a:solidFill>
                <a:latin typeface="Times New Roman"/>
                <a:cs typeface="Times New Roman"/>
              </a:rPr>
              <a:t>доброжелательный </a:t>
            </a:r>
            <a:r>
              <a:rPr sz="2400" spc="-15" dirty="0">
                <a:solidFill>
                  <a:srgbClr val="282828"/>
                </a:solidFill>
                <a:latin typeface="Times New Roman"/>
                <a:cs typeface="Times New Roman"/>
              </a:rPr>
              <a:t>контакт </a:t>
            </a:r>
            <a:r>
              <a:rPr sz="2400" dirty="0">
                <a:solidFill>
                  <a:srgbClr val="282828"/>
                </a:solidFill>
                <a:latin typeface="Times New Roman"/>
                <a:cs typeface="Times New Roman"/>
              </a:rPr>
              <a:t>с  </a:t>
            </a:r>
            <a:r>
              <a:rPr sz="2400" spc="-15" dirty="0">
                <a:solidFill>
                  <a:srgbClr val="282828"/>
                </a:solidFill>
                <a:latin typeface="Times New Roman"/>
                <a:cs typeface="Times New Roman"/>
              </a:rPr>
              <a:t>ребенком,тактильный </a:t>
            </a:r>
            <a:r>
              <a:rPr sz="2400" spc="-10" dirty="0">
                <a:solidFill>
                  <a:srgbClr val="282828"/>
                </a:solidFill>
                <a:latin typeface="Times New Roman"/>
                <a:cs typeface="Times New Roman"/>
              </a:rPr>
              <a:t>контакт(поглаживанияпо  голове,спинке,объятия(обнимашки),легкий </a:t>
            </a:r>
            <a:r>
              <a:rPr sz="2400" spc="-20" dirty="0">
                <a:solidFill>
                  <a:srgbClr val="282828"/>
                </a:solidFill>
                <a:latin typeface="Times New Roman"/>
                <a:cs typeface="Times New Roman"/>
              </a:rPr>
              <a:t>массаж </a:t>
            </a:r>
            <a:r>
              <a:rPr sz="2400" spc="-15" dirty="0">
                <a:solidFill>
                  <a:srgbClr val="282828"/>
                </a:solidFill>
                <a:latin typeface="Times New Roman"/>
                <a:cs typeface="Times New Roman"/>
              </a:rPr>
              <a:t>рук </a:t>
            </a:r>
            <a:r>
              <a:rPr sz="2400" dirty="0">
                <a:solidFill>
                  <a:srgbClr val="282828"/>
                </a:solidFill>
                <a:latin typeface="Times New Roman"/>
                <a:cs typeface="Times New Roman"/>
              </a:rPr>
              <a:t>и ног  </a:t>
            </a:r>
            <a:r>
              <a:rPr sz="2400" spc="-15" dirty="0">
                <a:solidFill>
                  <a:srgbClr val="282828"/>
                </a:solidFill>
                <a:latin typeface="Times New Roman"/>
                <a:cs typeface="Times New Roman"/>
              </a:rPr>
              <a:t>массажным </a:t>
            </a:r>
            <a:r>
              <a:rPr sz="2400" spc="-35" dirty="0">
                <a:solidFill>
                  <a:srgbClr val="282828"/>
                </a:solidFill>
                <a:latin typeface="Times New Roman"/>
                <a:cs typeface="Times New Roman"/>
              </a:rPr>
              <a:t>мячиком</a:t>
            </a:r>
            <a:r>
              <a:rPr sz="2400" spc="30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282828"/>
                </a:solidFill>
                <a:latin typeface="Times New Roman"/>
                <a:cs typeface="Times New Roman"/>
              </a:rPr>
              <a:t>СУ-Джок,</a:t>
            </a:r>
            <a:endParaRPr sz="2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spc="-10" dirty="0">
                <a:solidFill>
                  <a:srgbClr val="282828"/>
                </a:solidFill>
                <a:latin typeface="Times New Roman"/>
                <a:cs typeface="Times New Roman"/>
              </a:rPr>
              <a:t>постановка</a:t>
            </a:r>
            <a:r>
              <a:rPr sz="2400" spc="10" dirty="0">
                <a:solidFill>
                  <a:srgbClr val="282828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282828"/>
                </a:solidFill>
                <a:latin typeface="Times New Roman"/>
                <a:cs typeface="Times New Roman"/>
              </a:rPr>
              <a:t>речевого</a:t>
            </a:r>
            <a:endParaRPr sz="2400" dirty="0">
              <a:latin typeface="Times New Roman"/>
              <a:cs typeface="Times New Roman"/>
            </a:endParaRPr>
          </a:p>
          <a:p>
            <a:pPr marL="12700" marR="105410">
              <a:lnSpc>
                <a:spcPct val="100000"/>
              </a:lnSpc>
            </a:pPr>
            <a:r>
              <a:rPr sz="2400" spc="5" dirty="0">
                <a:solidFill>
                  <a:srgbClr val="282828"/>
                </a:solidFill>
                <a:latin typeface="Times New Roman"/>
                <a:cs typeface="Times New Roman"/>
              </a:rPr>
              <a:t>д</a:t>
            </a:r>
            <a:r>
              <a:rPr sz="2400" dirty="0">
                <a:solidFill>
                  <a:srgbClr val="282828"/>
                </a:solidFill>
                <a:latin typeface="Times New Roman"/>
                <a:cs typeface="Times New Roman"/>
              </a:rPr>
              <a:t>ы</a:t>
            </a:r>
            <a:r>
              <a:rPr sz="2400" spc="-35" dirty="0">
                <a:solidFill>
                  <a:srgbClr val="282828"/>
                </a:solidFill>
                <a:latin typeface="Times New Roman"/>
                <a:cs typeface="Times New Roman"/>
              </a:rPr>
              <a:t>х</a:t>
            </a:r>
            <a:r>
              <a:rPr sz="2400" dirty="0">
                <a:solidFill>
                  <a:srgbClr val="282828"/>
                </a:solidFill>
                <a:latin typeface="Times New Roman"/>
                <a:cs typeface="Times New Roman"/>
              </a:rPr>
              <a:t>а</a:t>
            </a:r>
            <a:r>
              <a:rPr sz="2400" spc="5" dirty="0">
                <a:solidFill>
                  <a:srgbClr val="282828"/>
                </a:solidFill>
                <a:latin typeface="Times New Roman"/>
                <a:cs typeface="Times New Roman"/>
              </a:rPr>
              <a:t>н</a:t>
            </a:r>
            <a:r>
              <a:rPr sz="2400" dirty="0">
                <a:solidFill>
                  <a:srgbClr val="282828"/>
                </a:solidFill>
                <a:latin typeface="Times New Roman"/>
                <a:cs typeface="Times New Roman"/>
              </a:rPr>
              <a:t>и</a:t>
            </a:r>
            <a:r>
              <a:rPr sz="2400" spc="-15" dirty="0">
                <a:solidFill>
                  <a:srgbClr val="282828"/>
                </a:solidFill>
                <a:latin typeface="Times New Roman"/>
                <a:cs typeface="Times New Roman"/>
              </a:rPr>
              <a:t>я</a:t>
            </a:r>
            <a:r>
              <a:rPr sz="2400" dirty="0">
                <a:solidFill>
                  <a:srgbClr val="282828"/>
                </a:solidFill>
                <a:latin typeface="Times New Roman"/>
                <a:cs typeface="Times New Roman"/>
              </a:rPr>
              <a:t>,</a:t>
            </a:r>
            <a:r>
              <a:rPr sz="2400" spc="-10" dirty="0">
                <a:solidFill>
                  <a:srgbClr val="282828"/>
                </a:solidFill>
                <a:latin typeface="Times New Roman"/>
                <a:cs typeface="Times New Roman"/>
              </a:rPr>
              <a:t>б</a:t>
            </a:r>
            <a:r>
              <a:rPr sz="2400" spc="-35" dirty="0">
                <a:solidFill>
                  <a:srgbClr val="282828"/>
                </a:solidFill>
                <a:latin typeface="Times New Roman"/>
                <a:cs typeface="Times New Roman"/>
              </a:rPr>
              <a:t>ес</a:t>
            </a:r>
            <a:r>
              <a:rPr sz="2400" spc="-85" dirty="0">
                <a:solidFill>
                  <a:srgbClr val="282828"/>
                </a:solidFill>
                <a:latin typeface="Times New Roman"/>
                <a:cs typeface="Times New Roman"/>
              </a:rPr>
              <a:t>е</a:t>
            </a:r>
            <a:r>
              <a:rPr sz="2400" spc="5" dirty="0">
                <a:solidFill>
                  <a:srgbClr val="282828"/>
                </a:solidFill>
                <a:latin typeface="Times New Roman"/>
                <a:cs typeface="Times New Roman"/>
              </a:rPr>
              <a:t>д</a:t>
            </a:r>
            <a:r>
              <a:rPr sz="2400" dirty="0">
                <a:solidFill>
                  <a:srgbClr val="282828"/>
                </a:solidFill>
                <a:latin typeface="Times New Roman"/>
                <a:cs typeface="Times New Roman"/>
              </a:rPr>
              <a:t>ы,п</a:t>
            </a:r>
            <a:r>
              <a:rPr sz="2400" spc="-35" dirty="0">
                <a:solidFill>
                  <a:srgbClr val="282828"/>
                </a:solidFill>
                <a:latin typeface="Times New Roman"/>
                <a:cs typeface="Times New Roman"/>
              </a:rPr>
              <a:t>е</a:t>
            </a:r>
            <a:r>
              <a:rPr sz="2400" spc="-10" dirty="0">
                <a:solidFill>
                  <a:srgbClr val="282828"/>
                </a:solidFill>
                <a:latin typeface="Times New Roman"/>
                <a:cs typeface="Times New Roman"/>
              </a:rPr>
              <a:t>с</a:t>
            </a:r>
            <a:r>
              <a:rPr sz="2400" spc="-80" dirty="0">
                <a:solidFill>
                  <a:srgbClr val="282828"/>
                </a:solidFill>
                <a:latin typeface="Times New Roman"/>
                <a:cs typeface="Times New Roman"/>
              </a:rPr>
              <a:t>т</a:t>
            </a:r>
            <a:r>
              <a:rPr sz="2400" spc="-10" dirty="0">
                <a:solidFill>
                  <a:srgbClr val="282828"/>
                </a:solidFill>
                <a:latin typeface="Times New Roman"/>
                <a:cs typeface="Times New Roman"/>
              </a:rPr>
              <a:t>у</a:t>
            </a:r>
            <a:r>
              <a:rPr sz="2400" spc="-15" dirty="0">
                <a:solidFill>
                  <a:srgbClr val="282828"/>
                </a:solidFill>
                <a:latin typeface="Times New Roman"/>
                <a:cs typeface="Times New Roman"/>
              </a:rPr>
              <a:t>ш</a:t>
            </a:r>
            <a:r>
              <a:rPr sz="2400" dirty="0">
                <a:solidFill>
                  <a:srgbClr val="282828"/>
                </a:solidFill>
                <a:latin typeface="Times New Roman"/>
                <a:cs typeface="Times New Roman"/>
              </a:rPr>
              <a:t>ки,</a:t>
            </a:r>
            <a:r>
              <a:rPr sz="2400" spc="35" dirty="0">
                <a:solidFill>
                  <a:srgbClr val="282828"/>
                </a:solidFill>
                <a:latin typeface="Times New Roman"/>
                <a:cs typeface="Times New Roman"/>
              </a:rPr>
              <a:t>л</a:t>
            </a:r>
            <a:r>
              <a:rPr sz="2400" dirty="0">
                <a:solidFill>
                  <a:srgbClr val="282828"/>
                </a:solidFill>
                <a:latin typeface="Times New Roman"/>
                <a:cs typeface="Times New Roman"/>
              </a:rPr>
              <a:t>огоритми</a:t>
            </a:r>
            <a:r>
              <a:rPr sz="2400" spc="-70" dirty="0">
                <a:solidFill>
                  <a:srgbClr val="282828"/>
                </a:solidFill>
                <a:latin typeface="Times New Roman"/>
                <a:cs typeface="Times New Roman"/>
              </a:rPr>
              <a:t>к</a:t>
            </a:r>
            <a:r>
              <a:rPr sz="2400" spc="20" dirty="0">
                <a:solidFill>
                  <a:srgbClr val="282828"/>
                </a:solidFill>
                <a:latin typeface="Times New Roman"/>
                <a:cs typeface="Times New Roman"/>
              </a:rPr>
              <a:t>а</a:t>
            </a:r>
            <a:r>
              <a:rPr sz="2400" dirty="0">
                <a:solidFill>
                  <a:srgbClr val="282828"/>
                </a:solidFill>
                <a:latin typeface="Times New Roman"/>
                <a:cs typeface="Times New Roman"/>
              </a:rPr>
              <a:t>,</a:t>
            </a:r>
            <a:r>
              <a:rPr sz="2400" spc="5" dirty="0">
                <a:solidFill>
                  <a:srgbClr val="282828"/>
                </a:solidFill>
                <a:latin typeface="Times New Roman"/>
                <a:cs typeface="Times New Roman"/>
              </a:rPr>
              <a:t>н</a:t>
            </a:r>
            <a:r>
              <a:rPr sz="2400" spc="-10" dirty="0">
                <a:solidFill>
                  <a:srgbClr val="282828"/>
                </a:solidFill>
                <a:latin typeface="Times New Roman"/>
                <a:cs typeface="Times New Roman"/>
              </a:rPr>
              <a:t>е</a:t>
            </a:r>
            <a:r>
              <a:rPr sz="2400" dirty="0">
                <a:solidFill>
                  <a:srgbClr val="282828"/>
                </a:solidFill>
                <a:latin typeface="Times New Roman"/>
                <a:cs typeface="Times New Roman"/>
              </a:rPr>
              <a:t>йроп</a:t>
            </a:r>
            <a:r>
              <a:rPr sz="2400" spc="-10" dirty="0">
                <a:solidFill>
                  <a:srgbClr val="282828"/>
                </a:solidFill>
                <a:latin typeface="Times New Roman"/>
                <a:cs typeface="Times New Roman"/>
              </a:rPr>
              <a:t>с</a:t>
            </a:r>
            <a:r>
              <a:rPr sz="2400" dirty="0">
                <a:solidFill>
                  <a:srgbClr val="282828"/>
                </a:solidFill>
                <a:latin typeface="Times New Roman"/>
                <a:cs typeface="Times New Roman"/>
              </a:rPr>
              <a:t>и</a:t>
            </a:r>
            <a:r>
              <a:rPr sz="2400" spc="-85" dirty="0">
                <a:solidFill>
                  <a:srgbClr val="282828"/>
                </a:solidFill>
                <a:latin typeface="Times New Roman"/>
                <a:cs typeface="Times New Roman"/>
              </a:rPr>
              <a:t>х</a:t>
            </a:r>
            <a:r>
              <a:rPr sz="2400" spc="-75" dirty="0">
                <a:solidFill>
                  <a:srgbClr val="282828"/>
                </a:solidFill>
                <a:latin typeface="Times New Roman"/>
                <a:cs typeface="Times New Roman"/>
              </a:rPr>
              <a:t>о</a:t>
            </a:r>
            <a:r>
              <a:rPr sz="2400" spc="30" dirty="0">
                <a:solidFill>
                  <a:srgbClr val="282828"/>
                </a:solidFill>
                <a:latin typeface="Times New Roman"/>
                <a:cs typeface="Times New Roman"/>
              </a:rPr>
              <a:t>л</a:t>
            </a:r>
            <a:r>
              <a:rPr sz="2400" dirty="0">
                <a:solidFill>
                  <a:srgbClr val="282828"/>
                </a:solidFill>
                <a:latin typeface="Times New Roman"/>
                <a:cs typeface="Times New Roman"/>
              </a:rPr>
              <a:t>огич</a:t>
            </a:r>
            <a:r>
              <a:rPr sz="2400" spc="-35" dirty="0">
                <a:solidFill>
                  <a:srgbClr val="282828"/>
                </a:solidFill>
                <a:latin typeface="Times New Roman"/>
                <a:cs typeface="Times New Roman"/>
              </a:rPr>
              <a:t>е</a:t>
            </a:r>
            <a:r>
              <a:rPr sz="2400" spc="-10" dirty="0">
                <a:solidFill>
                  <a:srgbClr val="282828"/>
                </a:solidFill>
                <a:latin typeface="Times New Roman"/>
                <a:cs typeface="Times New Roman"/>
              </a:rPr>
              <a:t>с</a:t>
            </a:r>
            <a:r>
              <a:rPr sz="2400" dirty="0">
                <a:solidFill>
                  <a:srgbClr val="282828"/>
                </a:solidFill>
                <a:latin typeface="Times New Roman"/>
                <a:cs typeface="Times New Roman"/>
              </a:rPr>
              <a:t>кие  </a:t>
            </a:r>
            <a:r>
              <a:rPr sz="2400" spc="-10" dirty="0">
                <a:solidFill>
                  <a:srgbClr val="282828"/>
                </a:solidFill>
                <a:latin typeface="Times New Roman"/>
                <a:cs typeface="Times New Roman"/>
              </a:rPr>
              <a:t>упражнения(МЗО).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634488" y="18034"/>
            <a:ext cx="775271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600" spc="-35" dirty="0"/>
              <a:t>Методы </a:t>
            </a:r>
            <a:r>
              <a:rPr sz="3600" dirty="0"/>
              <a:t>и </a:t>
            </a:r>
            <a:r>
              <a:rPr sz="3600" spc="-25" dirty="0"/>
              <a:t>приемы </a:t>
            </a:r>
            <a:r>
              <a:rPr sz="3600" spc="-10" dirty="0"/>
              <a:t>по выраниванинию  </a:t>
            </a:r>
            <a:r>
              <a:rPr sz="3600" i="1" spc="-20" dirty="0" err="1"/>
              <a:t>поведенческих</a:t>
            </a:r>
            <a:r>
              <a:rPr sz="3600" i="1" dirty="0"/>
              <a:t> </a:t>
            </a:r>
            <a:r>
              <a:rPr sz="3600" i="1" spc="-10" dirty="0" err="1" smtClean="0"/>
              <a:t>реакций</a:t>
            </a:r>
            <a:endParaRPr sz="3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6310" y="37287"/>
            <a:ext cx="827913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600" b="0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Упражнения-тренинги </a:t>
            </a:r>
            <a:r>
              <a:rPr sz="3600" b="0" spc="-5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 выравнивания </a:t>
            </a:r>
            <a:r>
              <a:rPr sz="3600" b="0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поведенческих</a:t>
            </a:r>
            <a:r>
              <a:rPr sz="3600" b="0" spc="-35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b="0" spc="-5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реакций</a:t>
            </a:r>
            <a:endParaRPr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5914" y="1568634"/>
            <a:ext cx="10947400" cy="4815840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sz="26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«Гасим</a:t>
            </a:r>
            <a:r>
              <a:rPr sz="2600" spc="10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6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вулкан»</a:t>
            </a:r>
            <a:endParaRPr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335915">
              <a:lnSpc>
                <a:spcPct val="90000"/>
              </a:lnSpc>
              <a:spcBef>
                <a:spcPts val="1005"/>
              </a:spcBef>
              <a:tabLst>
                <a:tab pos="4524375" algn="l"/>
              </a:tabLst>
            </a:pPr>
            <a:r>
              <a:rPr sz="26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</a:t>
            </a:r>
            <a:r>
              <a:rPr sz="2600" spc="9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6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(Рука</a:t>
            </a:r>
            <a:r>
              <a:rPr sz="2600" spc="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600" spc="-1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	</a:t>
            </a:r>
            <a:r>
              <a:rPr sz="26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sz="2600" spc="-1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диафрагме) Спокойной </a:t>
            </a:r>
            <a:r>
              <a:rPr sz="26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интонацией  взрослый,регулируя </a:t>
            </a:r>
            <a:r>
              <a:rPr sz="2600" spc="-1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самоконтроль произносит: </a:t>
            </a:r>
            <a:r>
              <a:rPr sz="26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«Дыши,гасим  вулкан» </a:t>
            </a:r>
            <a:r>
              <a:rPr sz="26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26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</a:t>
            </a:r>
            <a:r>
              <a:rPr sz="2600" spc="-1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переключается</a:t>
            </a:r>
            <a:r>
              <a:rPr sz="2600" spc="30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6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endParaRPr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1213485">
              <a:lnSpc>
                <a:spcPts val="2810"/>
              </a:lnSpc>
              <a:spcBef>
                <a:spcPts val="45"/>
              </a:spcBef>
            </a:pPr>
            <a:r>
              <a:rPr sz="2600" spc="-1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дыхание,перестает </a:t>
            </a:r>
            <a:r>
              <a:rPr sz="26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кричать,успокаивается </a:t>
            </a:r>
            <a:r>
              <a:rPr sz="26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600" spc="-1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включается </a:t>
            </a:r>
            <a:r>
              <a:rPr sz="26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</a:t>
            </a:r>
            <a:r>
              <a:rPr sz="26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</a:t>
            </a:r>
            <a:r>
              <a:rPr sz="2600" spc="10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6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процесс.</a:t>
            </a:r>
            <a:endParaRPr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1527175" indent="-635">
              <a:lnSpc>
                <a:spcPts val="2810"/>
              </a:lnSpc>
              <a:spcBef>
                <a:spcPts val="1005"/>
              </a:spcBef>
            </a:pPr>
            <a:r>
              <a:rPr sz="2600" u="heavy" spc="-655" dirty="0">
                <a:solidFill>
                  <a:srgbClr val="7E7E7E"/>
                </a:solidFill>
                <a:uFill>
                  <a:solidFill>
                    <a:srgbClr val="7E7E7E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600" u="heavy" spc="-10" dirty="0">
                <a:solidFill>
                  <a:srgbClr val="7E7E7E"/>
                </a:solidFill>
                <a:uFill>
                  <a:solidFill>
                    <a:srgbClr val="7E7E7E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sz="2600" u="heavy" spc="-5" dirty="0">
                <a:solidFill>
                  <a:srgbClr val="7E7E7E"/>
                </a:solidFill>
                <a:uFill>
                  <a:solidFill>
                    <a:srgbClr val="7E7E7E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«Послушные </a:t>
            </a:r>
            <a:r>
              <a:rPr sz="2600" u="heavy" spc="-10" dirty="0">
                <a:solidFill>
                  <a:srgbClr val="7E7E7E"/>
                </a:solidFill>
                <a:uFill>
                  <a:solidFill>
                    <a:srgbClr val="7E7E7E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ноги» </a:t>
            </a:r>
            <a:r>
              <a:rPr sz="26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 хаотичной </a:t>
            </a:r>
            <a:r>
              <a:rPr sz="2600" spc="-1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физической  активности)</a:t>
            </a:r>
            <a:endParaRPr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lnSpc>
                <a:spcPct val="90100"/>
              </a:lnSpc>
              <a:spcBef>
                <a:spcPts val="940"/>
              </a:spcBef>
            </a:pPr>
            <a:r>
              <a:rPr sz="26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</a:t>
            </a:r>
            <a:r>
              <a:rPr sz="2600" spc="-1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Дефектолог доброжелательным, </a:t>
            </a:r>
            <a:r>
              <a:rPr sz="26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sz="26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утвердительным  тоном </a:t>
            </a:r>
            <a:r>
              <a:rPr sz="2600" spc="-1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обращается </a:t>
            </a:r>
            <a:r>
              <a:rPr sz="26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sz="2600" spc="-1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ребенку: </a:t>
            </a:r>
            <a:r>
              <a:rPr sz="26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«Посмотри </a:t>
            </a:r>
            <a:r>
              <a:rPr sz="26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sz="26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ноги!Ноги,ноги,ноги  послушные! </a:t>
            </a:r>
            <a:r>
              <a:rPr sz="26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Ноги </a:t>
            </a:r>
            <a:r>
              <a:rPr sz="26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идут </a:t>
            </a:r>
            <a:r>
              <a:rPr sz="26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6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садятся </a:t>
            </a:r>
            <a:r>
              <a:rPr sz="26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стул. </a:t>
            </a:r>
            <a:r>
              <a:rPr sz="2600" spc="-1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переключает  внимание </a:t>
            </a:r>
            <a:r>
              <a:rPr sz="26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6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взгляд </a:t>
            </a:r>
            <a:r>
              <a:rPr sz="26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sz="26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ноги </a:t>
            </a:r>
            <a:r>
              <a:rPr sz="26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6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</a:t>
            </a:r>
            <a:r>
              <a:rPr sz="2600" spc="20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6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инструкцию.</a:t>
            </a:r>
            <a:endParaRPr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6310" y="709371"/>
            <a:ext cx="545084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000" b="0" spc="-5" dirty="0" err="1" smtClean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Упражнения-тренинги</a:t>
            </a:r>
            <a:endParaRPr sz="4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56310" y="1723548"/>
            <a:ext cx="8433435" cy="5698355"/>
          </a:xfrm>
          <a:prstGeom prst="rect">
            <a:avLst/>
          </a:prstGeom>
        </p:spPr>
        <p:txBody>
          <a:bodyPr vert="horz" wrap="square" lIns="0" tIns="141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15"/>
              </a:spcBef>
            </a:pPr>
            <a:r>
              <a:rPr sz="24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Упражнение:»Договор </a:t>
            </a: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400" spc="7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правилах»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978535">
              <a:lnSpc>
                <a:spcPct val="100000"/>
              </a:lnSpc>
              <a:spcBef>
                <a:spcPts val="1010"/>
              </a:spcBef>
            </a:pPr>
            <a:r>
              <a:rPr sz="24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Инструкция:Дефектолог </a:t>
            </a: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доброжелательной интонацией,со  </a:t>
            </a:r>
            <a:r>
              <a:rPr sz="24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зрительным контактом </a:t>
            </a: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глаза </a:t>
            </a:r>
            <a:r>
              <a:rPr sz="24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ребенка,фиксацией</a:t>
            </a:r>
            <a:r>
              <a:rPr sz="2400" spc="24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жеста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</a:pPr>
            <a:r>
              <a:rPr sz="24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сложенных </a:t>
            </a: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sz="24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уровне </a:t>
            </a: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груди ладоней</a:t>
            </a:r>
            <a:r>
              <a:rPr sz="2400" spc="5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произносит:»Внимание!Давай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договоримся</a:t>
            </a:r>
            <a:r>
              <a:rPr sz="2400" spc="4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правилах.Слушай,запоминай,думай,выполняй».Ребенок</a:t>
            </a:r>
            <a:r>
              <a:rPr sz="2400" spc="204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отраженно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</a:pPr>
            <a:r>
              <a:rPr sz="24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повторяет </a:t>
            </a: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жест и </a:t>
            </a:r>
            <a:r>
              <a:rPr sz="24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включается </a:t>
            </a: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400" spc="9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деятельность.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985"/>
              </a:spcBef>
            </a:pPr>
            <a:r>
              <a:rPr sz="24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Аналочичное</a:t>
            </a:r>
            <a:r>
              <a:rPr sz="2400" spc="3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упражнение»Просьба».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</a:pPr>
            <a:r>
              <a:rPr sz="24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Дефектолог </a:t>
            </a: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обращается к </a:t>
            </a:r>
            <a:r>
              <a:rPr sz="24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</a:t>
            </a: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sz="24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жестом сложенных</a:t>
            </a:r>
            <a:r>
              <a:rPr sz="2400" spc="18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кулачков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lnSpc>
                <a:spcPct val="100000"/>
              </a:lnSpc>
            </a:pP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sz="24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уровне </a:t>
            </a: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груди: Я тебя </a:t>
            </a:r>
            <a:r>
              <a:rPr sz="24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прошу!Успокойся ,думай,выполняй! </a:t>
            </a: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 </a:t>
            </a:r>
            <a:r>
              <a:rPr sz="2400" spc="-1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отраженно иммитирует </a:t>
            </a: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жест и продолжает</a:t>
            </a:r>
            <a:r>
              <a:rPr sz="2400" spc="200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solidFill>
                  <a:srgbClr val="7E7E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занятие.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6310" y="631063"/>
            <a:ext cx="302641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0" i="0" spc="-5" dirty="0" err="1" smtClean="0">
                <a:solidFill>
                  <a:srgbClr val="5FCAEE"/>
                </a:solidFill>
                <a:latin typeface="Trebuchet MS"/>
                <a:cs typeface="Trebuchet MS"/>
              </a:rPr>
              <a:t>Актуальность</a:t>
            </a:r>
            <a:endParaRPr sz="36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56310" y="1690497"/>
            <a:ext cx="11033125" cy="42418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838200">
              <a:lnSpc>
                <a:spcPct val="100000"/>
              </a:lnSpc>
              <a:spcBef>
                <a:spcPts val="90"/>
              </a:spcBef>
              <a:tabLst>
                <a:tab pos="3232150" algn="l"/>
              </a:tabLst>
            </a:pPr>
            <a:r>
              <a:rPr sz="20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современном </a:t>
            </a:r>
            <a:r>
              <a:rPr sz="2000" spc="-2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этапе </a:t>
            </a:r>
            <a:r>
              <a:rPr sz="20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коррекции </a:t>
            </a:r>
            <a:r>
              <a:rPr sz="20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000" spc="-1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sz="2000" spc="-3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sz="20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sz="2000" spc="-8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 </a:t>
            </a:r>
            <a:r>
              <a:rPr sz="2000" spc="-1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популярностью  </a:t>
            </a:r>
            <a:r>
              <a:rPr sz="2000" spc="-3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</a:t>
            </a:r>
            <a:r>
              <a:rPr sz="2000" spc="-25" dirty="0" err="1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</a:t>
            </a:r>
            <a:r>
              <a:rPr sz="2000" spc="-2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5" dirty="0" err="1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глобального</a:t>
            </a:r>
            <a:r>
              <a:rPr sz="2000" spc="-25" dirty="0" smtClean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чтения,как </a:t>
            </a:r>
            <a:r>
              <a:rPr sz="2000" spc="-2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альтернативный подход </a:t>
            </a:r>
            <a:r>
              <a:rPr sz="2000" spc="-2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</a:t>
            </a:r>
            <a:r>
              <a:rPr sz="2000" spc="-3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 </a:t>
            </a:r>
            <a:r>
              <a:rPr sz="2000" spc="-2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обратного.Теоретически</a:t>
            </a:r>
            <a:r>
              <a:rPr sz="2000" spc="12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	</a:t>
            </a:r>
            <a:r>
              <a:rPr sz="20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 </a:t>
            </a:r>
            <a:r>
              <a:rPr sz="2000" spc="-2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выявлены </a:t>
            </a:r>
            <a:r>
              <a:rPr sz="20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sz="2000" spc="-1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sz="20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000" spc="-2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sz="20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данных  </a:t>
            </a:r>
            <a:r>
              <a:rPr sz="2000" spc="-2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нарушений </a:t>
            </a:r>
            <a:r>
              <a:rPr sz="20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sz="2000" spc="-1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воспитанников,а </a:t>
            </a:r>
            <a:r>
              <a:rPr sz="20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именно, </a:t>
            </a:r>
            <a:r>
              <a:rPr sz="20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задержка </a:t>
            </a:r>
            <a:r>
              <a:rPr sz="2000" spc="-2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познавательного </a:t>
            </a:r>
            <a:r>
              <a:rPr sz="20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000" spc="-3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речевого </a:t>
            </a:r>
            <a:r>
              <a:rPr sz="2000" spc="-1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развития,на  </a:t>
            </a:r>
            <a:r>
              <a:rPr sz="20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 </a:t>
            </a:r>
            <a:r>
              <a:rPr sz="2000" spc="-1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неврологического </a:t>
            </a:r>
            <a:r>
              <a:rPr sz="2000" spc="-2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статуса,зачастую </a:t>
            </a:r>
            <a:r>
              <a:rPr sz="20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соматическая</a:t>
            </a:r>
            <a:r>
              <a:rPr sz="2000" spc="33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ослабленность,атипичные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spc="-1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поведенческие </a:t>
            </a:r>
            <a:r>
              <a:rPr sz="20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реакции,а </a:t>
            </a:r>
            <a:r>
              <a:rPr sz="2000" spc="-1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sz="2000" spc="-2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</a:t>
            </a:r>
            <a:r>
              <a:rPr sz="2000" spc="254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коммуникациий.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88900" indent="838200">
              <a:lnSpc>
                <a:spcPct val="100000"/>
              </a:lnSpc>
              <a:spcBef>
                <a:spcPts val="1010"/>
              </a:spcBef>
            </a:pPr>
            <a:r>
              <a:rPr sz="2000" spc="-2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Итак, метод </a:t>
            </a:r>
            <a:r>
              <a:rPr sz="2000" spc="-1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глобального обучения </a:t>
            </a:r>
            <a:r>
              <a:rPr sz="20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чтения,предложенный </a:t>
            </a:r>
            <a:r>
              <a:rPr sz="20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2000" spc="-1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</a:t>
            </a:r>
            <a:r>
              <a:rPr sz="2000" spc="-2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Гленном  </a:t>
            </a:r>
            <a:r>
              <a:rPr sz="2000" spc="-1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Доманом </a:t>
            </a:r>
            <a:r>
              <a:rPr sz="20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2000" spc="-1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1960г </a:t>
            </a:r>
            <a:r>
              <a:rPr sz="2000" spc="-2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,облетел весь </a:t>
            </a:r>
            <a:r>
              <a:rPr sz="20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научно-практический </a:t>
            </a:r>
            <a:r>
              <a:rPr sz="20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и </a:t>
            </a:r>
            <a:r>
              <a:rPr sz="20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sz="2000" spc="-1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специалист,с учетом  индивидуального </a:t>
            </a:r>
            <a:r>
              <a:rPr sz="20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подхода привносит </a:t>
            </a:r>
            <a:r>
              <a:rPr sz="2000" spc="-2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свою </a:t>
            </a:r>
            <a:r>
              <a:rPr sz="2000" spc="-1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интерпретацию,дополняет разную  вариативность </a:t>
            </a:r>
            <a:r>
              <a:rPr sz="20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sz="2000" spc="-1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этапах усвоения </a:t>
            </a:r>
            <a:r>
              <a:rPr sz="20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данного</a:t>
            </a:r>
            <a:r>
              <a:rPr sz="2000" spc="19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метода.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339725" indent="767715">
              <a:lnSpc>
                <a:spcPct val="100000"/>
              </a:lnSpc>
              <a:spcBef>
                <a:spcPts val="990"/>
              </a:spcBef>
            </a:pPr>
            <a:r>
              <a:rPr sz="2000" spc="-2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Учитывая </a:t>
            </a:r>
            <a:r>
              <a:rPr sz="20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sz="2000" spc="-2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обходного </a:t>
            </a:r>
            <a:r>
              <a:rPr sz="20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пути,опираясь на </a:t>
            </a:r>
            <a:r>
              <a:rPr sz="20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сохранное </a:t>
            </a:r>
            <a:r>
              <a:rPr sz="2000" spc="-1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функциональное </a:t>
            </a:r>
            <a:r>
              <a:rPr sz="2000" spc="-2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звено  </a:t>
            </a:r>
            <a:r>
              <a:rPr sz="2000" spc="-1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</a:t>
            </a:r>
            <a:r>
              <a:rPr sz="2000" spc="-2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развитой </a:t>
            </a:r>
            <a:r>
              <a:rPr sz="2000" spc="-1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зрительной памяти,свойственное </a:t>
            </a:r>
            <a:r>
              <a:rPr sz="2000" spc="-2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</a:t>
            </a:r>
            <a:r>
              <a:rPr sz="20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</a:t>
            </a:r>
            <a:r>
              <a:rPr sz="2000" spc="-2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категории,хочу  акцентировать </a:t>
            </a:r>
            <a:r>
              <a:rPr sz="20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sz="20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данной</a:t>
            </a:r>
            <a:r>
              <a:rPr sz="2000" spc="12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83867" y="822451"/>
            <a:ext cx="1680845" cy="636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000" b="0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658875" y="2181555"/>
            <a:ext cx="10874248" cy="47538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408940" marR="379730">
              <a:lnSpc>
                <a:spcPct val="100000"/>
              </a:lnSpc>
              <a:spcBef>
                <a:spcPts val="110"/>
              </a:spcBef>
              <a:tabLst>
                <a:tab pos="6144260" algn="l"/>
              </a:tabLst>
            </a:pPr>
            <a:r>
              <a:rPr i="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 аким </a:t>
            </a:r>
            <a:r>
              <a:rPr i="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</a:t>
            </a:r>
            <a:r>
              <a:rPr i="0" spc="-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i="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</a:t>
            </a:r>
            <a:r>
              <a:rPr i="0" spc="-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i="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	</a:t>
            </a:r>
            <a:r>
              <a:rPr i="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глобального </a:t>
            </a:r>
            <a:r>
              <a:rPr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чтения  </a:t>
            </a:r>
            <a:r>
              <a:rPr i="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параллельно </a:t>
            </a:r>
            <a:r>
              <a:rPr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i="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аналитико-синтетическими </a:t>
            </a:r>
            <a:r>
              <a:rPr i="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приемами </a:t>
            </a:r>
            <a:r>
              <a:rPr i="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i="0" spc="-1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i="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обучению  </a:t>
            </a:r>
            <a:r>
              <a:rPr i="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грамоте, </a:t>
            </a:r>
            <a:r>
              <a:rPr i="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подчеркивает </a:t>
            </a:r>
            <a:r>
              <a:rPr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значимость </a:t>
            </a:r>
            <a:r>
              <a:rPr i="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i="0" spc="-2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i="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</a:t>
            </a:r>
          </a:p>
          <a:p>
            <a:pPr marL="408940" marR="984885">
              <a:lnSpc>
                <a:spcPct val="100000"/>
              </a:lnSpc>
              <a:spcBef>
                <a:spcPts val="5"/>
              </a:spcBef>
              <a:tabLst>
                <a:tab pos="4253865" algn="l"/>
              </a:tabLst>
            </a:pPr>
            <a:r>
              <a:rPr i="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коррекционных</a:t>
            </a:r>
            <a:r>
              <a:rPr i="0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i="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</a:t>
            </a:r>
            <a:r>
              <a:rPr i="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i="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	</a:t>
            </a:r>
            <a:r>
              <a:rPr i="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</a:t>
            </a:r>
            <a:r>
              <a:rPr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смысловой</a:t>
            </a:r>
            <a:r>
              <a:rPr i="0" spc="-1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i="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семантической  </a:t>
            </a:r>
            <a:r>
              <a:rPr i="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 </a:t>
            </a:r>
            <a:r>
              <a:rPr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чтения ,обогащению </a:t>
            </a:r>
            <a:r>
              <a:rPr i="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импрессивного словаря</a:t>
            </a:r>
            <a:r>
              <a:rPr i="0" spc="-2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pPr marL="408940" marR="433705">
              <a:lnSpc>
                <a:spcPct val="100000"/>
              </a:lnSpc>
              <a:tabLst>
                <a:tab pos="3255645" algn="l"/>
              </a:tabLst>
            </a:pPr>
            <a:r>
              <a:rPr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активизации </a:t>
            </a:r>
            <a:r>
              <a:rPr i="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экспрессивной речи. Использование </a:t>
            </a:r>
            <a:r>
              <a:rPr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разных</a:t>
            </a:r>
            <a:r>
              <a:rPr i="0" spc="-2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вариаций  </a:t>
            </a:r>
            <a:r>
              <a:rPr i="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заданий,с</a:t>
            </a:r>
            <a:r>
              <a:rPr i="0" spc="-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i="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учетом	</a:t>
            </a:r>
            <a:r>
              <a:rPr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принципов </a:t>
            </a:r>
            <a:r>
              <a:rPr i="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</a:t>
            </a:r>
            <a:r>
              <a:rPr i="0" spc="-1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i="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подхода,</a:t>
            </a:r>
          </a:p>
          <a:p>
            <a:pPr marL="408940" marR="5080">
              <a:lnSpc>
                <a:spcPct val="100000"/>
              </a:lnSpc>
              <a:spcBef>
                <a:spcPts val="5"/>
              </a:spcBef>
              <a:tabLst>
                <a:tab pos="6311900" algn="l"/>
                <a:tab pos="9206865" algn="l"/>
              </a:tabLst>
            </a:pPr>
            <a:r>
              <a:rPr i="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обходного,от </a:t>
            </a:r>
            <a:r>
              <a:rPr i="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простого </a:t>
            </a:r>
            <a:r>
              <a:rPr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i="0" spc="-1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i="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сложному</a:t>
            </a:r>
            <a:r>
              <a:rPr i="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	</a:t>
            </a:r>
            <a:r>
              <a:rPr i="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последовательности  </a:t>
            </a:r>
            <a:r>
              <a:rPr i="0" spc="-2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i="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добиться </a:t>
            </a:r>
            <a:r>
              <a:rPr i="0" spc="-1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положительной </a:t>
            </a:r>
            <a:r>
              <a:rPr i="0" spc="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динамики</a:t>
            </a:r>
            <a:r>
              <a:rPr i="0" spc="-13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i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i="0" spc="1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i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	с </a:t>
            </a:r>
            <a:r>
              <a:rPr i="0" spc="-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r>
              <a:rPr i="0" spc="-9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i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 расстройствами </a:t>
            </a:r>
            <a:r>
              <a:rPr i="0" spc="-1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аутистического</a:t>
            </a:r>
            <a:r>
              <a:rPr i="0" spc="-17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i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спектра.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53945" y="1066622"/>
            <a:ext cx="6240780" cy="6369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000" spc="-20" dirty="0"/>
              <a:t>Используемая</a:t>
            </a:r>
            <a:r>
              <a:rPr sz="4000" spc="-100" dirty="0"/>
              <a:t> </a:t>
            </a:r>
            <a:r>
              <a:rPr sz="4000" spc="-15" dirty="0"/>
              <a:t>литература: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756310" y="2199894"/>
            <a:ext cx="8356600" cy="4603115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12700" marR="340995">
              <a:lnSpc>
                <a:spcPts val="2300"/>
              </a:lnSpc>
              <a:spcBef>
                <a:spcPts val="660"/>
              </a:spcBef>
            </a:pPr>
            <a:r>
              <a:rPr sz="500" spc="-5" dirty="0">
                <a:solidFill>
                  <a:srgbClr val="7E7E7E"/>
                </a:solidFill>
                <a:latin typeface="Trebuchet MS"/>
                <a:cs typeface="Trebuchet MS"/>
              </a:rPr>
              <a:t>1</a:t>
            </a:r>
            <a:r>
              <a:rPr sz="1000" spc="-5" dirty="0">
                <a:solidFill>
                  <a:srgbClr val="7E7E7E"/>
                </a:solidFill>
                <a:latin typeface="Arial"/>
                <a:cs typeface="Arial"/>
              </a:rPr>
              <a:t>. </a:t>
            </a:r>
            <a:r>
              <a:rPr sz="2400" i="1" spc="-5" dirty="0">
                <a:latin typeface="Arial"/>
                <a:cs typeface="Arial"/>
              </a:rPr>
              <a:t>1.Корсунская </a:t>
            </a:r>
            <a:r>
              <a:rPr sz="2400" i="1" dirty="0">
                <a:latin typeface="Arial"/>
                <a:cs typeface="Arial"/>
              </a:rPr>
              <a:t>Б. </a:t>
            </a:r>
            <a:r>
              <a:rPr sz="2400" i="1" spc="-5" dirty="0">
                <a:latin typeface="Arial"/>
                <a:cs typeface="Arial"/>
              </a:rPr>
              <a:t>Д. Воспитание </a:t>
            </a:r>
            <a:r>
              <a:rPr sz="2400" i="1" spc="-20" dirty="0">
                <a:latin typeface="Arial"/>
                <a:cs typeface="Arial"/>
              </a:rPr>
              <a:t>глухого </a:t>
            </a:r>
            <a:r>
              <a:rPr sz="2400" i="1" spc="-10" dirty="0">
                <a:latin typeface="Arial"/>
                <a:cs typeface="Arial"/>
              </a:rPr>
              <a:t>дошкольника </a:t>
            </a:r>
            <a:r>
              <a:rPr sz="2400" i="1" dirty="0">
                <a:latin typeface="Arial"/>
                <a:cs typeface="Arial"/>
              </a:rPr>
              <a:t>в  </a:t>
            </a:r>
            <a:r>
              <a:rPr sz="2400" i="1" spc="-5" dirty="0">
                <a:latin typeface="Arial"/>
                <a:cs typeface="Arial"/>
              </a:rPr>
              <a:t>семье.</a:t>
            </a:r>
            <a:endParaRPr sz="2400">
              <a:latin typeface="Arial"/>
              <a:cs typeface="Arial"/>
            </a:endParaRPr>
          </a:p>
          <a:p>
            <a:pPr marL="12700" marR="43180">
              <a:lnSpc>
                <a:spcPct val="80000"/>
              </a:lnSpc>
              <a:spcBef>
                <a:spcPts val="25"/>
              </a:spcBef>
              <a:buSzPct val="95833"/>
              <a:buAutoNum type="arabicPeriod" startAt="2"/>
              <a:tabLst>
                <a:tab pos="268605" algn="l"/>
              </a:tabLst>
            </a:pPr>
            <a:r>
              <a:rPr sz="2400" i="1" dirty="0">
                <a:latin typeface="Arial"/>
                <a:cs typeface="Arial"/>
              </a:rPr>
              <a:t>Программа «Общение». </a:t>
            </a:r>
            <a:r>
              <a:rPr sz="2400" i="1" spc="-5" dirty="0">
                <a:latin typeface="Arial"/>
                <a:cs typeface="Arial"/>
              </a:rPr>
              <a:t>Воспитание </a:t>
            </a:r>
            <a:r>
              <a:rPr sz="2400" i="1" dirty="0">
                <a:latin typeface="Arial"/>
                <a:cs typeface="Arial"/>
              </a:rPr>
              <a:t>и </a:t>
            </a:r>
            <a:r>
              <a:rPr sz="2400" i="1" spc="-5" dirty="0">
                <a:latin typeface="Arial"/>
                <a:cs typeface="Arial"/>
              </a:rPr>
              <a:t>обучение  слабослышащих </a:t>
            </a:r>
            <a:r>
              <a:rPr sz="2400" i="1" spc="-10" dirty="0">
                <a:latin typeface="Arial"/>
                <a:cs typeface="Arial"/>
              </a:rPr>
              <a:t>(глухих) </a:t>
            </a:r>
            <a:r>
              <a:rPr sz="2400" i="1" spc="-15" dirty="0">
                <a:latin typeface="Arial"/>
                <a:cs typeface="Arial"/>
              </a:rPr>
              <a:t>детей </a:t>
            </a:r>
            <a:r>
              <a:rPr sz="2400" i="1" spc="-10" dirty="0">
                <a:latin typeface="Arial"/>
                <a:cs typeface="Arial"/>
              </a:rPr>
              <a:t>дошкольного </a:t>
            </a:r>
            <a:r>
              <a:rPr sz="2400" i="1" spc="-20" dirty="0">
                <a:latin typeface="Arial"/>
                <a:cs typeface="Arial"/>
              </a:rPr>
              <a:t>возраста </a:t>
            </a:r>
            <a:r>
              <a:rPr sz="2400" i="1" dirty="0">
                <a:latin typeface="Arial"/>
                <a:cs typeface="Arial"/>
              </a:rPr>
              <a:t>в  </a:t>
            </a:r>
            <a:r>
              <a:rPr sz="2400" i="1" spc="-15" dirty="0">
                <a:latin typeface="Arial"/>
                <a:cs typeface="Arial"/>
              </a:rPr>
              <a:t>детском </a:t>
            </a:r>
            <a:r>
              <a:rPr sz="2400" i="1" spc="-40" dirty="0">
                <a:latin typeface="Arial"/>
                <a:cs typeface="Arial"/>
              </a:rPr>
              <a:t>саду. </a:t>
            </a:r>
            <a:r>
              <a:rPr sz="2400" i="1" spc="-5" dirty="0">
                <a:latin typeface="Arial"/>
                <a:cs typeface="Arial"/>
              </a:rPr>
              <a:t>Под ред. </a:t>
            </a:r>
            <a:r>
              <a:rPr sz="2400" i="1" dirty="0">
                <a:latin typeface="Arial"/>
                <a:cs typeface="Arial"/>
              </a:rPr>
              <a:t>Э.И.</a:t>
            </a:r>
            <a:r>
              <a:rPr sz="2400" i="1" spc="35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Леонгард.</a:t>
            </a:r>
            <a:endParaRPr sz="2400">
              <a:latin typeface="Arial"/>
              <a:cs typeface="Arial"/>
            </a:endParaRPr>
          </a:p>
          <a:p>
            <a:pPr marL="12700" marR="5080">
              <a:lnSpc>
                <a:spcPct val="80000"/>
              </a:lnSpc>
              <a:buSzPct val="95833"/>
              <a:buAutoNum type="arabicPeriod" startAt="2"/>
              <a:tabLst>
                <a:tab pos="268605" algn="l"/>
              </a:tabLst>
            </a:pPr>
            <a:r>
              <a:rPr sz="2400" i="1" spc="-10" dirty="0">
                <a:latin typeface="Arial"/>
                <a:cs typeface="Arial"/>
              </a:rPr>
              <a:t>Методика </a:t>
            </a:r>
            <a:r>
              <a:rPr sz="2400" i="1" spc="-5" dirty="0">
                <a:latin typeface="Arial"/>
                <a:cs typeface="Arial"/>
              </a:rPr>
              <a:t>раннего </a:t>
            </a:r>
            <a:r>
              <a:rPr sz="2400" i="1" spc="-10" dirty="0">
                <a:latin typeface="Arial"/>
                <a:cs typeface="Arial"/>
              </a:rPr>
              <a:t>развития </a:t>
            </a:r>
            <a:r>
              <a:rPr sz="2400" i="1" spc="-25" dirty="0">
                <a:latin typeface="Arial"/>
                <a:cs typeface="Arial"/>
              </a:rPr>
              <a:t>Гленна </a:t>
            </a:r>
            <a:r>
              <a:rPr sz="2400" i="1" dirty="0">
                <a:latin typeface="Arial"/>
                <a:cs typeface="Arial"/>
              </a:rPr>
              <a:t>Домана. От 1 до 9  </a:t>
            </a:r>
            <a:r>
              <a:rPr sz="2400" i="1" spc="-25" dirty="0">
                <a:latin typeface="Arial"/>
                <a:cs typeface="Arial"/>
              </a:rPr>
              <a:t>лет.</a:t>
            </a:r>
            <a:endParaRPr sz="2400">
              <a:latin typeface="Arial"/>
              <a:cs typeface="Arial"/>
            </a:endParaRPr>
          </a:p>
          <a:p>
            <a:pPr marL="12700" marR="1460500">
              <a:lnSpc>
                <a:spcPct val="80000"/>
              </a:lnSpc>
              <a:spcBef>
                <a:spcPts val="5"/>
              </a:spcBef>
              <a:buSzPct val="95833"/>
              <a:buAutoNum type="arabicPeriod" startAt="2"/>
              <a:tabLst>
                <a:tab pos="268605" algn="l"/>
              </a:tabLst>
            </a:pPr>
            <a:r>
              <a:rPr sz="2400" i="1" spc="-5" dirty="0">
                <a:latin typeface="Arial"/>
                <a:cs typeface="Arial"/>
              </a:rPr>
              <a:t>Никольская О.С., Баенская </a:t>
            </a:r>
            <a:r>
              <a:rPr sz="2400" i="1" spc="-75" dirty="0">
                <a:latin typeface="Arial"/>
                <a:cs typeface="Arial"/>
              </a:rPr>
              <a:t>Е.Р., </a:t>
            </a:r>
            <a:r>
              <a:rPr sz="2400" i="1" spc="-10" dirty="0">
                <a:latin typeface="Arial"/>
                <a:cs typeface="Arial"/>
              </a:rPr>
              <a:t>Либлинг </a:t>
            </a:r>
            <a:r>
              <a:rPr sz="2400" i="1" spc="-5" dirty="0">
                <a:latin typeface="Arial"/>
                <a:cs typeface="Arial"/>
              </a:rPr>
              <a:t>М.М.  Аутичный ребенок. </a:t>
            </a:r>
            <a:r>
              <a:rPr sz="2400" i="1" spc="-15" dirty="0">
                <a:latin typeface="Arial"/>
                <a:cs typeface="Arial"/>
              </a:rPr>
              <a:t>Пути</a:t>
            </a:r>
            <a:r>
              <a:rPr sz="2400" i="1" spc="5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помощи.</a:t>
            </a:r>
            <a:endParaRPr sz="2400">
              <a:latin typeface="Arial"/>
              <a:cs typeface="Arial"/>
            </a:endParaRPr>
          </a:p>
          <a:p>
            <a:pPr marL="12700" marR="1097915">
              <a:lnSpc>
                <a:spcPct val="80000"/>
              </a:lnSpc>
              <a:buSzPct val="95833"/>
              <a:buAutoNum type="arabicPeriod" startAt="2"/>
              <a:tabLst>
                <a:tab pos="268605" algn="l"/>
              </a:tabLst>
            </a:pPr>
            <a:r>
              <a:rPr sz="2400" i="1" spc="-10" dirty="0">
                <a:latin typeface="Arial"/>
                <a:cs typeface="Arial"/>
              </a:rPr>
              <a:t>Нуриева </a:t>
            </a:r>
            <a:r>
              <a:rPr sz="2400" i="1" dirty="0">
                <a:latin typeface="Arial"/>
                <a:cs typeface="Arial"/>
              </a:rPr>
              <a:t>Л </a:t>
            </a:r>
            <a:r>
              <a:rPr sz="2400" i="1" spc="-85" dirty="0">
                <a:latin typeface="Arial"/>
                <a:cs typeface="Arial"/>
              </a:rPr>
              <a:t>.Г. </a:t>
            </a:r>
            <a:r>
              <a:rPr sz="2400" i="1" spc="-10" dirty="0">
                <a:latin typeface="Arial"/>
                <a:cs typeface="Arial"/>
              </a:rPr>
              <a:t>Развитие </a:t>
            </a:r>
            <a:r>
              <a:rPr sz="2400" i="1" spc="-35" dirty="0">
                <a:latin typeface="Arial"/>
                <a:cs typeface="Arial"/>
              </a:rPr>
              <a:t>речи </a:t>
            </a:r>
            <a:r>
              <a:rPr sz="2400" i="1" dirty="0">
                <a:latin typeface="Arial"/>
                <a:cs typeface="Arial"/>
              </a:rPr>
              <a:t>у </a:t>
            </a:r>
            <a:r>
              <a:rPr sz="2400" i="1" spc="-10" dirty="0">
                <a:latin typeface="Arial"/>
                <a:cs typeface="Arial"/>
              </a:rPr>
              <a:t>аутичных детей:  (методическая</a:t>
            </a:r>
            <a:r>
              <a:rPr sz="2400" i="1" spc="-15" dirty="0">
                <a:latin typeface="Arial"/>
                <a:cs typeface="Arial"/>
              </a:rPr>
              <a:t> </a:t>
            </a:r>
            <a:r>
              <a:rPr sz="2400" i="1" spc="-10" dirty="0">
                <a:latin typeface="Arial"/>
                <a:cs typeface="Arial"/>
              </a:rPr>
              <a:t>разработка)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2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400" spc="5" dirty="0">
                <a:solidFill>
                  <a:srgbClr val="7E7E7E"/>
                </a:solidFill>
                <a:latin typeface="Arial"/>
                <a:cs typeface="Arial"/>
              </a:rPr>
              <a:t>2.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sz="1000" spc="-10" dirty="0">
                <a:solidFill>
                  <a:srgbClr val="7E7E7E"/>
                </a:solidFill>
                <a:latin typeface="Arial"/>
                <a:cs typeface="Arial"/>
              </a:rPr>
              <a:t>3.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85"/>
              </a:spcBef>
            </a:pPr>
            <a:r>
              <a:rPr sz="500" spc="-5" dirty="0">
                <a:solidFill>
                  <a:srgbClr val="7E7E7E"/>
                </a:solidFill>
                <a:latin typeface="Trebuchet MS"/>
                <a:cs typeface="Trebuchet MS"/>
              </a:rPr>
              <a:t>4.</a:t>
            </a:r>
            <a:endParaRPr sz="5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05866" rIns="0" bIns="0" rtlCol="0">
            <a:spAutoFit/>
          </a:bodyPr>
          <a:lstStyle/>
          <a:p>
            <a:pPr marL="6350" algn="ctr">
              <a:lnSpc>
                <a:spcPct val="100000"/>
              </a:lnSpc>
              <a:spcBef>
                <a:spcPts val="90"/>
              </a:spcBef>
            </a:pPr>
            <a:r>
              <a:rPr spc="-15" dirty="0"/>
              <a:t>Благодарю </a:t>
            </a:r>
            <a:r>
              <a:rPr spc="-10" dirty="0"/>
              <a:t>за</a:t>
            </a:r>
            <a:r>
              <a:rPr spc="-5" dirty="0"/>
              <a:t> </a:t>
            </a:r>
            <a:r>
              <a:rPr spc="-10" dirty="0"/>
              <a:t>внимание!</a:t>
            </a:r>
          </a:p>
          <a:p>
            <a:pPr marL="6985" algn="ctr">
              <a:lnSpc>
                <a:spcPct val="100000"/>
              </a:lnSpc>
              <a:spcBef>
                <a:spcPts val="5"/>
              </a:spcBef>
            </a:pPr>
            <a:r>
              <a:rPr spc="-15" dirty="0"/>
              <a:t>Спасибо </a:t>
            </a:r>
            <a:r>
              <a:rPr spc="-10" dirty="0"/>
              <a:t>за</a:t>
            </a:r>
            <a:r>
              <a:rPr spc="30" dirty="0"/>
              <a:t> </a:t>
            </a:r>
            <a:r>
              <a:rPr spc="-25" dirty="0"/>
              <a:t>работу!</a:t>
            </a:r>
          </a:p>
        </p:txBody>
      </p:sp>
      <p:sp>
        <p:nvSpPr>
          <p:cNvPr id="3" name="object 3"/>
          <p:cNvSpPr/>
          <p:nvPr/>
        </p:nvSpPr>
        <p:spPr>
          <a:xfrm>
            <a:off x="2231135" y="2493264"/>
            <a:ext cx="7729727" cy="37825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6310" y="631062"/>
            <a:ext cx="8418830" cy="88074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2800" b="0" i="0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Базовые </a:t>
            </a:r>
            <a:r>
              <a:rPr sz="2800" b="0" i="0" spc="-5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ВПФ,как </a:t>
            </a:r>
            <a:r>
              <a:rPr sz="2800" b="0" i="0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</a:t>
            </a:r>
            <a:r>
              <a:rPr sz="2800" b="0" i="0" spc="5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2800" b="0" i="0" spc="-140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b="0" i="0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применения  метода </a:t>
            </a:r>
            <a:r>
              <a:rPr sz="2800" b="0" i="0" dirty="0" err="1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глобального</a:t>
            </a:r>
            <a:r>
              <a:rPr sz="2800" b="0" i="0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b="0" i="0" spc="-155" dirty="0" smtClean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b="0" i="0" dirty="0" err="1" smtClean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</a:t>
            </a:r>
            <a:r>
              <a:rPr lang="ru-RU" sz="2800" b="0" i="0" dirty="0" smtClean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endParaRPr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56310" y="2188286"/>
            <a:ext cx="8311515" cy="39780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19785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Поскольку спектр аутистических нарушений недостаточно изучен  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4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широк,важно соблюдать необходимые 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</a:t>
            </a:r>
            <a:r>
              <a:rPr sz="24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применения данного  </a:t>
            </a:r>
            <a:r>
              <a:rPr sz="24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распространенного</a:t>
            </a:r>
            <a:r>
              <a:rPr sz="2400" spc="3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метода.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990"/>
              </a:spcBef>
              <a:tabLst>
                <a:tab pos="356870" algn="l"/>
              </a:tabLst>
            </a:pPr>
            <a:r>
              <a:rPr sz="2400" spc="235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	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Хорошо,если </a:t>
            </a:r>
            <a:r>
              <a:rPr sz="24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sz="24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освоил следующие </a:t>
            </a:r>
            <a:r>
              <a:rPr sz="24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базовые </a:t>
            </a:r>
            <a:r>
              <a:rPr sz="24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400" spc="6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навыки: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  <a:tabLst>
                <a:tab pos="356870" algn="l"/>
              </a:tabLst>
            </a:pPr>
            <a:r>
              <a:rPr sz="2400" spc="240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	</a:t>
            </a:r>
            <a:r>
              <a:rPr sz="24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Соотносить одинаковые</a:t>
            </a:r>
            <a:r>
              <a:rPr sz="2400" spc="-3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предметы;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  <a:tabLst>
                <a:tab pos="356870" algn="l"/>
              </a:tabLst>
            </a:pPr>
            <a:r>
              <a:rPr sz="2400" spc="235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	</a:t>
            </a:r>
            <a:r>
              <a:rPr sz="24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Соотносить одинаковые</a:t>
            </a:r>
            <a:r>
              <a:rPr sz="2400" spc="-2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картинки;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980"/>
              </a:spcBef>
              <a:tabLst>
                <a:tab pos="356870" algn="l"/>
              </a:tabLst>
            </a:pPr>
            <a:r>
              <a:rPr sz="2400" spc="240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	</a:t>
            </a:r>
            <a:r>
              <a:rPr sz="24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Соотносить предмет 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400" spc="-2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картинку;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  <a:tabLst>
                <a:tab pos="356870" algn="l"/>
              </a:tabLst>
            </a:pPr>
            <a:r>
              <a:rPr sz="2400" spc="235" dirty="0">
                <a:solidFill>
                  <a:srgbClr val="5FCAE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	</a:t>
            </a:r>
            <a:r>
              <a:rPr sz="24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Запоминать 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2-3 </a:t>
            </a:r>
            <a:r>
              <a:rPr sz="24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 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400" spc="-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удерживать 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в</a:t>
            </a:r>
            <a:r>
              <a:rPr sz="2400" spc="45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solidFill>
                  <a:srgbClr val="404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памяти.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7385" y="1447800"/>
            <a:ext cx="11524615" cy="650178"/>
          </a:xfrm>
          <a:prstGeom prst="rect">
            <a:avLst/>
          </a:prstGeom>
          <a:solidFill>
            <a:srgbClr val="F4F4F4"/>
          </a:solidFill>
        </p:spPr>
        <p:txBody>
          <a:bodyPr vert="horz" wrap="square" lIns="0" tIns="3429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270"/>
              </a:spcBef>
            </a:pPr>
            <a:r>
              <a:rPr sz="4000" i="0" spc="-10" dirty="0" err="1" smtClean="0">
                <a:latin typeface="Times New Roman"/>
                <a:cs typeface="Times New Roman"/>
              </a:rPr>
              <a:t>Новизна</a:t>
            </a:r>
            <a:r>
              <a:rPr lang="ru-RU" sz="4000" i="0" spc="-10" dirty="0" smtClean="0">
                <a:latin typeface="Times New Roman"/>
                <a:cs typeface="Times New Roman"/>
              </a:rPr>
              <a:t>:</a:t>
            </a:r>
            <a:endParaRPr sz="4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4904" y="2429255"/>
            <a:ext cx="11619230" cy="1337546"/>
          </a:xfrm>
          <a:prstGeom prst="rect">
            <a:avLst/>
          </a:prstGeom>
          <a:solidFill>
            <a:srgbClr val="F4F4F4"/>
          </a:solidFill>
        </p:spPr>
        <p:txBody>
          <a:bodyPr vert="horz" wrap="square" lIns="0" tIns="44450" rIns="0" bIns="0" rtlCol="0">
            <a:spAutoFit/>
          </a:bodyPr>
          <a:lstStyle/>
          <a:p>
            <a:pPr marL="90805" marR="139700">
              <a:lnSpc>
                <a:spcPct val="100000"/>
              </a:lnSpc>
              <a:spcBef>
                <a:spcPts val="350"/>
              </a:spcBef>
              <a:tabLst>
                <a:tab pos="1649730" algn="l"/>
              </a:tabLst>
            </a:pPr>
            <a:r>
              <a:rPr sz="2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</a:t>
            </a:r>
            <a:r>
              <a:rPr sz="2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 </a:t>
            </a: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 опыт работы по  </a:t>
            </a:r>
            <a:r>
              <a:rPr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применению </a:t>
            </a:r>
            <a:r>
              <a:rPr sz="2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 </a:t>
            </a:r>
            <a:r>
              <a:rPr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глобального </a:t>
            </a: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чтения и </a:t>
            </a:r>
            <a:r>
              <a:rPr sz="2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представлены  </a:t>
            </a:r>
            <a:r>
              <a:rPr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упражнения-тренинги </a:t>
            </a: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sz="2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выравниванию </a:t>
            </a:r>
            <a:r>
              <a:rPr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атипичных </a:t>
            </a:r>
            <a:r>
              <a:rPr sz="2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поведенческих  </a:t>
            </a:r>
            <a:r>
              <a:rPr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реакций	</a:t>
            </a:r>
            <a:r>
              <a:rPr sz="2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</a:t>
            </a:r>
            <a:r>
              <a:rPr sz="2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8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spc="-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РАС.</a:t>
            </a:r>
            <a:endParaRPr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74904" y="5772911"/>
            <a:ext cx="7653655" cy="585470"/>
          </a:xfrm>
          <a:custGeom>
            <a:avLst/>
            <a:gdLst/>
            <a:ahLst/>
            <a:cxnLst/>
            <a:rect l="l" t="t" r="r" b="b"/>
            <a:pathLst>
              <a:path w="7653655" h="585470">
                <a:moveTo>
                  <a:pt x="7653528" y="0"/>
                </a:moveTo>
                <a:lnTo>
                  <a:pt x="0" y="0"/>
                </a:lnTo>
                <a:lnTo>
                  <a:pt x="0" y="585216"/>
                </a:lnTo>
                <a:lnTo>
                  <a:pt x="7653528" y="585216"/>
                </a:lnTo>
                <a:lnTo>
                  <a:pt x="7653528" y="0"/>
                </a:lnTo>
                <a:close/>
              </a:path>
            </a:pathLst>
          </a:custGeom>
          <a:solidFill>
            <a:srgbClr val="F4F4F4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0939" y="1455496"/>
            <a:ext cx="11617325" cy="5391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3550">
              <a:lnSpc>
                <a:spcPct val="100000"/>
              </a:lnSpc>
              <a:spcBef>
                <a:spcPts val="95"/>
              </a:spcBef>
            </a:pPr>
            <a:r>
              <a:rPr sz="3200" spc="-10" dirty="0">
                <a:latin typeface="Times New Roman"/>
                <a:cs typeface="Times New Roman"/>
              </a:rPr>
              <a:t>-обогащать </a:t>
            </a:r>
            <a:r>
              <a:rPr sz="3200" spc="-5" dirty="0">
                <a:latin typeface="Times New Roman"/>
                <a:cs typeface="Times New Roman"/>
              </a:rPr>
              <a:t>пассивный</a:t>
            </a:r>
            <a:r>
              <a:rPr sz="3200" spc="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словарь;</a:t>
            </a:r>
          </a:p>
          <a:p>
            <a:pPr marL="463550">
              <a:lnSpc>
                <a:spcPct val="100000"/>
              </a:lnSpc>
            </a:pPr>
            <a:r>
              <a:rPr sz="3200" spc="-10" dirty="0">
                <a:latin typeface="Times New Roman"/>
                <a:cs typeface="Times New Roman"/>
              </a:rPr>
              <a:t>-активизировать </a:t>
            </a:r>
            <a:r>
              <a:rPr sz="3200" spc="-20" dirty="0">
                <a:latin typeface="Times New Roman"/>
                <a:cs typeface="Times New Roman"/>
              </a:rPr>
              <a:t>экспрессивную</a:t>
            </a:r>
            <a:r>
              <a:rPr sz="3200" spc="20" dirty="0">
                <a:latin typeface="Times New Roman"/>
                <a:cs typeface="Times New Roman"/>
              </a:rPr>
              <a:t> </a:t>
            </a:r>
            <a:r>
              <a:rPr sz="3200" spc="-15" dirty="0">
                <a:latin typeface="Times New Roman"/>
                <a:cs typeface="Times New Roman"/>
              </a:rPr>
              <a:t>речь;</a:t>
            </a:r>
            <a:endParaRPr sz="3200" dirty="0">
              <a:latin typeface="Times New Roman"/>
              <a:cs typeface="Times New Roman"/>
            </a:endParaRPr>
          </a:p>
          <a:p>
            <a:pPr marL="12700" marR="796925" indent="450850">
              <a:lnSpc>
                <a:spcPct val="100000"/>
              </a:lnSpc>
              <a:spcBef>
                <a:spcPts val="5"/>
              </a:spcBef>
            </a:pPr>
            <a:r>
              <a:rPr sz="3200" spc="-15" dirty="0">
                <a:latin typeface="Times New Roman"/>
                <a:cs typeface="Times New Roman"/>
              </a:rPr>
              <a:t>-научить </a:t>
            </a:r>
            <a:r>
              <a:rPr sz="3200" spc="-20" dirty="0">
                <a:latin typeface="Times New Roman"/>
                <a:cs typeface="Times New Roman"/>
              </a:rPr>
              <a:t>ребенка </a:t>
            </a:r>
            <a:r>
              <a:rPr sz="3200" dirty="0">
                <a:latin typeface="Times New Roman"/>
                <a:cs typeface="Times New Roman"/>
              </a:rPr>
              <a:t>правильно понимать смысловую </a:t>
            </a:r>
            <a:r>
              <a:rPr sz="3200" spc="-20" dirty="0">
                <a:latin typeface="Times New Roman"/>
                <a:cs typeface="Times New Roman"/>
              </a:rPr>
              <a:t>нагрузку  графического </a:t>
            </a:r>
            <a:r>
              <a:rPr sz="3200" spc="-15" dirty="0">
                <a:latin typeface="Times New Roman"/>
                <a:cs typeface="Times New Roman"/>
              </a:rPr>
              <a:t>изображения </a:t>
            </a:r>
            <a:r>
              <a:rPr sz="3200" dirty="0">
                <a:latin typeface="Times New Roman"/>
                <a:cs typeface="Times New Roman"/>
              </a:rPr>
              <a:t>слова </a:t>
            </a:r>
            <a:r>
              <a:rPr sz="3200" spc="-25" dirty="0">
                <a:latin typeface="Times New Roman"/>
                <a:cs typeface="Times New Roman"/>
              </a:rPr>
              <a:t>посредством </a:t>
            </a:r>
            <a:r>
              <a:rPr sz="3200" spc="-5" dirty="0">
                <a:latin typeface="Times New Roman"/>
                <a:cs typeface="Times New Roman"/>
              </a:rPr>
              <a:t>расширения  </a:t>
            </a:r>
            <a:r>
              <a:rPr sz="3200" spc="-20" dirty="0">
                <a:latin typeface="Times New Roman"/>
                <a:cs typeface="Times New Roman"/>
              </a:rPr>
              <a:t>семантических</a:t>
            </a:r>
            <a:r>
              <a:rPr sz="3200" spc="5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полей;</a:t>
            </a:r>
            <a:endParaRPr sz="3200" dirty="0">
              <a:latin typeface="Times New Roman"/>
              <a:cs typeface="Times New Roman"/>
            </a:endParaRPr>
          </a:p>
          <a:p>
            <a:pPr marL="463550">
              <a:lnSpc>
                <a:spcPct val="100000"/>
              </a:lnSpc>
              <a:spcBef>
                <a:spcPts val="5"/>
              </a:spcBef>
            </a:pPr>
            <a:r>
              <a:rPr sz="3200" spc="-20" dirty="0">
                <a:latin typeface="Times New Roman"/>
                <a:cs typeface="Times New Roman"/>
              </a:rPr>
              <a:t>-способствовать </a:t>
            </a:r>
            <a:r>
              <a:rPr sz="3200" spc="-10" dirty="0">
                <a:latin typeface="Times New Roman"/>
                <a:cs typeface="Times New Roman"/>
              </a:rPr>
              <a:t>усвоению </a:t>
            </a:r>
            <a:r>
              <a:rPr sz="3200" spc="-20" dirty="0">
                <a:latin typeface="Times New Roman"/>
                <a:cs typeface="Times New Roman"/>
              </a:rPr>
              <a:t>графического </a:t>
            </a:r>
            <a:r>
              <a:rPr sz="3200" spc="-10" dirty="0">
                <a:latin typeface="Times New Roman"/>
                <a:cs typeface="Times New Roman"/>
              </a:rPr>
              <a:t>образа</a:t>
            </a:r>
            <a:r>
              <a:rPr sz="3200" spc="125" dirty="0">
                <a:latin typeface="Times New Roman"/>
                <a:cs typeface="Times New Roman"/>
              </a:rPr>
              <a:t> </a:t>
            </a:r>
            <a:r>
              <a:rPr sz="3200" spc="-15" dirty="0">
                <a:latin typeface="Times New Roman"/>
                <a:cs typeface="Times New Roman"/>
              </a:rPr>
              <a:t>букв;</a:t>
            </a:r>
            <a:endParaRPr sz="3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spc="-5" dirty="0">
                <a:latin typeface="Times New Roman"/>
                <a:cs typeface="Times New Roman"/>
              </a:rPr>
              <a:t>- развивать </a:t>
            </a:r>
            <a:r>
              <a:rPr sz="3200" spc="-15" dirty="0">
                <a:latin typeface="Times New Roman"/>
                <a:cs typeface="Times New Roman"/>
              </a:rPr>
              <a:t>орфографическую</a:t>
            </a:r>
            <a:r>
              <a:rPr sz="3200" spc="85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Times New Roman"/>
                <a:cs typeface="Times New Roman"/>
              </a:rPr>
              <a:t>зоркость;</a:t>
            </a:r>
            <a:endParaRPr sz="3200" dirty="0">
              <a:latin typeface="Times New Roman"/>
              <a:cs typeface="Times New Roman"/>
            </a:endParaRPr>
          </a:p>
          <a:p>
            <a:pPr marL="12700" marR="2001520" indent="100330">
              <a:lnSpc>
                <a:spcPct val="100000"/>
              </a:lnSpc>
            </a:pPr>
            <a:r>
              <a:rPr sz="3200" spc="-5" dirty="0">
                <a:latin typeface="Times New Roman"/>
                <a:cs typeface="Times New Roman"/>
              </a:rPr>
              <a:t>-развивать </a:t>
            </a:r>
            <a:r>
              <a:rPr sz="3200" spc="-10" dirty="0">
                <a:latin typeface="Times New Roman"/>
                <a:cs typeface="Times New Roman"/>
              </a:rPr>
              <a:t>элементарное мышление,математические  </a:t>
            </a:r>
            <a:r>
              <a:rPr sz="3200" dirty="0">
                <a:latin typeface="Times New Roman"/>
                <a:cs typeface="Times New Roman"/>
              </a:rPr>
              <a:t>представления, процесс</a:t>
            </a:r>
            <a:r>
              <a:rPr sz="3200" spc="6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обобщения;</a:t>
            </a:r>
            <a:endParaRPr sz="3200" dirty="0">
              <a:latin typeface="Times New Roman"/>
              <a:cs typeface="Times New Roman"/>
            </a:endParaRPr>
          </a:p>
          <a:p>
            <a:pPr marL="12700" marR="5080" indent="100330">
              <a:lnSpc>
                <a:spcPct val="100000"/>
              </a:lnSpc>
              <a:spcBef>
                <a:spcPts val="5"/>
              </a:spcBef>
            </a:pPr>
            <a:r>
              <a:rPr sz="3200" spc="-10" dirty="0">
                <a:latin typeface="Times New Roman"/>
                <a:cs typeface="Times New Roman"/>
              </a:rPr>
              <a:t>-воспитывать </a:t>
            </a:r>
            <a:r>
              <a:rPr sz="3200" spc="-5" dirty="0">
                <a:latin typeface="Times New Roman"/>
                <a:cs typeface="Times New Roman"/>
              </a:rPr>
              <a:t>отношение к </a:t>
            </a:r>
            <a:r>
              <a:rPr sz="3200" spc="-20" dirty="0">
                <a:latin typeface="Times New Roman"/>
                <a:cs typeface="Times New Roman"/>
              </a:rPr>
              <a:t>глобальному </a:t>
            </a:r>
            <a:r>
              <a:rPr sz="3200" spc="-10" dirty="0">
                <a:latin typeface="Times New Roman"/>
                <a:cs typeface="Times New Roman"/>
              </a:rPr>
              <a:t>чтению </a:t>
            </a:r>
            <a:r>
              <a:rPr sz="3200" spc="-30" dirty="0">
                <a:latin typeface="Times New Roman"/>
                <a:cs typeface="Times New Roman"/>
              </a:rPr>
              <a:t>как </a:t>
            </a:r>
            <a:r>
              <a:rPr sz="3200" spc="-5" dirty="0">
                <a:latin typeface="Times New Roman"/>
                <a:cs typeface="Times New Roman"/>
              </a:rPr>
              <a:t>к </a:t>
            </a:r>
            <a:r>
              <a:rPr sz="3200" spc="-15" dirty="0">
                <a:latin typeface="Times New Roman"/>
                <a:cs typeface="Times New Roman"/>
              </a:rPr>
              <a:t>источнику  </a:t>
            </a:r>
            <a:r>
              <a:rPr sz="3200" spc="-5" dirty="0">
                <a:latin typeface="Times New Roman"/>
                <a:cs typeface="Times New Roman"/>
              </a:rPr>
              <a:t>знания и </a:t>
            </a:r>
            <a:r>
              <a:rPr sz="3200" spc="-15" dirty="0">
                <a:latin typeface="Times New Roman"/>
                <a:cs typeface="Times New Roman"/>
              </a:rPr>
              <a:t>средству </a:t>
            </a:r>
            <a:r>
              <a:rPr sz="3200" dirty="0">
                <a:latin typeface="Times New Roman"/>
                <a:cs typeface="Times New Roman"/>
              </a:rPr>
              <a:t>общения </a:t>
            </a:r>
            <a:r>
              <a:rPr sz="3200" spc="-5" dirty="0">
                <a:latin typeface="Times New Roman"/>
                <a:cs typeface="Times New Roman"/>
              </a:rPr>
              <a:t>с</a:t>
            </a:r>
            <a:r>
              <a:rPr sz="3200" spc="75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окружающими</a:t>
            </a:r>
            <a:r>
              <a:rPr sz="3200" i="1" spc="-20" dirty="0">
                <a:latin typeface="Times New Roman"/>
                <a:cs typeface="Times New Roman"/>
              </a:rPr>
              <a:t>.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755139" marR="5080" indent="-1073785">
              <a:lnSpc>
                <a:spcPct val="100000"/>
              </a:lnSpc>
              <a:spcBef>
                <a:spcPts val="105"/>
              </a:spcBef>
            </a:pPr>
            <a:r>
              <a:rPr sz="4000" spc="5" dirty="0"/>
              <a:t>При </a:t>
            </a:r>
            <a:r>
              <a:rPr sz="4000" spc="-5" dirty="0"/>
              <a:t>обучении </a:t>
            </a:r>
            <a:r>
              <a:rPr sz="4000" spc="-20" dirty="0"/>
              <a:t>глобальному </a:t>
            </a:r>
            <a:r>
              <a:rPr sz="4000" spc="-5" dirty="0"/>
              <a:t>чтению</a:t>
            </a:r>
            <a:r>
              <a:rPr sz="4000" spc="-140" dirty="0"/>
              <a:t> </a:t>
            </a:r>
            <a:r>
              <a:rPr sz="4000" spc="-20" dirty="0"/>
              <a:t>перед  </a:t>
            </a:r>
            <a:r>
              <a:rPr sz="4000" i="1" spc="-15" dirty="0"/>
              <a:t>специалистом стоят</a:t>
            </a:r>
            <a:r>
              <a:rPr sz="4000" i="1" spc="-110" dirty="0"/>
              <a:t> </a:t>
            </a:r>
            <a:r>
              <a:rPr sz="4000" i="1" spc="-5" dirty="0"/>
              <a:t>задачи:</a:t>
            </a:r>
            <a:endParaRPr sz="4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02335" y="1122121"/>
            <a:ext cx="11193780" cy="50761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8275">
              <a:lnSpc>
                <a:spcPct val="100000"/>
              </a:lnSpc>
              <a:spcBef>
                <a:spcPts val="95"/>
              </a:spcBef>
            </a:pPr>
            <a:r>
              <a:rPr sz="3200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-Печатание</a:t>
            </a:r>
            <a:r>
              <a:rPr sz="3200" u="heavy" spc="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200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слов(сущ</a:t>
            </a:r>
            <a:r>
              <a:rPr sz="3200" spc="-10" dirty="0">
                <a:latin typeface="Times New Roman"/>
                <a:cs typeface="Times New Roman"/>
              </a:rPr>
              <a:t>.,ед.ч.,им.п.,глаголов</a:t>
            </a:r>
            <a:endParaRPr sz="3200" dirty="0">
              <a:latin typeface="Times New Roman"/>
              <a:cs typeface="Times New Roman"/>
            </a:endParaRPr>
          </a:p>
          <a:p>
            <a:pPr marL="168275" marR="987425">
              <a:lnSpc>
                <a:spcPct val="100000"/>
              </a:lnSpc>
            </a:pPr>
            <a:r>
              <a:rPr sz="3200" spc="-15" dirty="0">
                <a:latin typeface="Times New Roman"/>
                <a:cs typeface="Times New Roman"/>
              </a:rPr>
              <a:t>1спряж.,несов.вида,ед.ч.,изъязв. </a:t>
            </a:r>
            <a:r>
              <a:rPr sz="3200" dirty="0">
                <a:latin typeface="Times New Roman"/>
                <a:cs typeface="Times New Roman"/>
              </a:rPr>
              <a:t>накл.,3-го </a:t>
            </a:r>
            <a:r>
              <a:rPr sz="3200" spc="5" dirty="0">
                <a:latin typeface="Times New Roman"/>
                <a:cs typeface="Times New Roman"/>
              </a:rPr>
              <a:t>лица). </a:t>
            </a:r>
            <a:r>
              <a:rPr sz="3200" spc="-35" dirty="0">
                <a:latin typeface="Times New Roman"/>
                <a:cs typeface="Times New Roman"/>
              </a:rPr>
              <a:t>Формат  </a:t>
            </a:r>
            <a:r>
              <a:rPr sz="3200" spc="-10" dirty="0">
                <a:latin typeface="Times New Roman"/>
                <a:cs typeface="Times New Roman"/>
              </a:rPr>
              <a:t>половины </a:t>
            </a:r>
            <a:r>
              <a:rPr sz="3200" dirty="0">
                <a:latin typeface="Times New Roman"/>
                <a:cs typeface="Times New Roman"/>
              </a:rPr>
              <a:t>листа </a:t>
            </a:r>
            <a:r>
              <a:rPr sz="3200" spc="-10" dirty="0">
                <a:latin typeface="Times New Roman"/>
                <a:cs typeface="Times New Roman"/>
              </a:rPr>
              <a:t>А4) </a:t>
            </a:r>
            <a:r>
              <a:rPr sz="3200" spc="-5" dirty="0">
                <a:latin typeface="Times New Roman"/>
                <a:cs typeface="Times New Roman"/>
              </a:rPr>
              <a:t>красным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spc="-30" dirty="0">
                <a:latin typeface="Times New Roman"/>
                <a:cs typeface="Times New Roman"/>
              </a:rPr>
              <a:t>цветом.</a:t>
            </a:r>
            <a:endParaRPr sz="3200" dirty="0">
              <a:latin typeface="Times New Roman"/>
              <a:cs typeface="Times New Roman"/>
            </a:endParaRPr>
          </a:p>
          <a:p>
            <a:pPr marL="168275">
              <a:lnSpc>
                <a:spcPct val="100000"/>
              </a:lnSpc>
              <a:spcBef>
                <a:spcPts val="5"/>
              </a:spcBef>
            </a:pPr>
            <a:r>
              <a:rPr sz="3200" spc="-15" dirty="0">
                <a:latin typeface="Times New Roman"/>
                <a:cs typeface="Times New Roman"/>
              </a:rPr>
              <a:t>Последовательно </a:t>
            </a:r>
            <a:r>
              <a:rPr sz="3200" spc="-5" dirty="0">
                <a:latin typeface="Times New Roman"/>
                <a:cs typeface="Times New Roman"/>
              </a:rPr>
              <a:t>по </a:t>
            </a:r>
            <a:r>
              <a:rPr sz="3200" spc="-20" dirty="0">
                <a:latin typeface="Times New Roman"/>
                <a:cs typeface="Times New Roman"/>
              </a:rPr>
              <a:t>лексическим</a:t>
            </a:r>
            <a:r>
              <a:rPr sz="3200" spc="135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темам</a:t>
            </a:r>
            <a:endParaRPr sz="3200" dirty="0">
              <a:latin typeface="Times New Roman"/>
              <a:cs typeface="Times New Roman"/>
            </a:endParaRPr>
          </a:p>
          <a:p>
            <a:pPr marL="12700" marR="3493135">
              <a:lnSpc>
                <a:spcPct val="100000"/>
              </a:lnSpc>
              <a:spcBef>
                <a:spcPts val="1360"/>
              </a:spcBef>
            </a:pPr>
            <a:r>
              <a:rPr sz="3200" spc="-10" dirty="0">
                <a:latin typeface="Times New Roman"/>
                <a:cs typeface="Times New Roman"/>
              </a:rPr>
              <a:t>Примерные </a:t>
            </a:r>
            <a:r>
              <a:rPr sz="3200" spc="-5" dirty="0">
                <a:latin typeface="Times New Roman"/>
                <a:cs typeface="Times New Roman"/>
              </a:rPr>
              <a:t>лексические </a:t>
            </a:r>
            <a:r>
              <a:rPr sz="3200" spc="-10" dirty="0">
                <a:latin typeface="Times New Roman"/>
                <a:cs typeface="Times New Roman"/>
              </a:rPr>
              <a:t>темы: </a:t>
            </a:r>
            <a:r>
              <a:rPr sz="3200" dirty="0">
                <a:latin typeface="Times New Roman"/>
                <a:cs typeface="Times New Roman"/>
              </a:rPr>
              <a:t>Семья,Части  </a:t>
            </a:r>
            <a:r>
              <a:rPr sz="3200" spc="-15" dirty="0">
                <a:latin typeface="Times New Roman"/>
                <a:cs typeface="Times New Roman"/>
              </a:rPr>
              <a:t>тела,Овощи,Фрукты,Животные,Продукты</a:t>
            </a:r>
            <a:endParaRPr sz="3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3200" spc="-20" dirty="0">
                <a:latin typeface="Times New Roman"/>
                <a:cs typeface="Times New Roman"/>
              </a:rPr>
              <a:t>питания,Посуда,Мебель,Транспорт,Профессии.</a:t>
            </a:r>
            <a:endParaRPr sz="3200" dirty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3200" spc="-180" dirty="0">
                <a:latin typeface="Times New Roman"/>
                <a:cs typeface="Times New Roman"/>
              </a:rPr>
              <a:t>Ср</a:t>
            </a:r>
            <a:r>
              <a:rPr sz="4800" spc="-270" baseline="2604" dirty="0">
                <a:latin typeface="Times New Roman"/>
                <a:cs typeface="Times New Roman"/>
              </a:rPr>
              <a:t>-</a:t>
            </a:r>
            <a:r>
              <a:rPr sz="3200" spc="-180" dirty="0">
                <a:latin typeface="Times New Roman"/>
                <a:cs typeface="Times New Roman"/>
              </a:rPr>
              <a:t>оки </a:t>
            </a:r>
            <a:r>
              <a:rPr sz="3200" spc="-15" dirty="0">
                <a:latin typeface="Times New Roman"/>
                <a:cs typeface="Times New Roman"/>
              </a:rPr>
              <a:t>проведения </a:t>
            </a:r>
            <a:r>
              <a:rPr sz="3200" spc="-10" dirty="0">
                <a:latin typeface="Times New Roman"/>
                <a:cs typeface="Times New Roman"/>
              </a:rPr>
              <a:t>по </a:t>
            </a:r>
            <a:r>
              <a:rPr sz="3200" spc="-20" dirty="0">
                <a:latin typeface="Times New Roman"/>
                <a:cs typeface="Times New Roman"/>
              </a:rPr>
              <a:t>лексической </a:t>
            </a:r>
            <a:r>
              <a:rPr sz="3200" spc="-10" dirty="0">
                <a:latin typeface="Times New Roman"/>
                <a:cs typeface="Times New Roman"/>
              </a:rPr>
              <a:t>теме </a:t>
            </a:r>
            <a:r>
              <a:rPr sz="3200" spc="-5" dirty="0">
                <a:latin typeface="Times New Roman"/>
                <a:cs typeface="Times New Roman"/>
              </a:rPr>
              <a:t>до </a:t>
            </a:r>
            <a:r>
              <a:rPr sz="3200" spc="5" dirty="0">
                <a:latin typeface="Times New Roman"/>
                <a:cs typeface="Times New Roman"/>
              </a:rPr>
              <a:t>2х-3х </a:t>
            </a:r>
            <a:r>
              <a:rPr sz="3200" spc="-15" dirty="0">
                <a:latin typeface="Times New Roman"/>
                <a:cs typeface="Times New Roman"/>
              </a:rPr>
              <a:t>недель(по </a:t>
            </a:r>
            <a:r>
              <a:rPr sz="3200" spc="-5" dirty="0">
                <a:latin typeface="Times New Roman"/>
                <a:cs typeface="Times New Roman"/>
              </a:rPr>
              <a:t>мере  усвоения </a:t>
            </a:r>
            <a:r>
              <a:rPr sz="3200" spc="-20" dirty="0">
                <a:latin typeface="Times New Roman"/>
                <a:cs typeface="Times New Roman"/>
              </a:rPr>
              <a:t>технической </a:t>
            </a:r>
            <a:r>
              <a:rPr sz="3200" spc="-5" dirty="0">
                <a:latin typeface="Times New Roman"/>
                <a:cs typeface="Times New Roman"/>
              </a:rPr>
              <a:t>и </a:t>
            </a:r>
            <a:r>
              <a:rPr sz="3200" spc="-10" dirty="0">
                <a:latin typeface="Times New Roman"/>
                <a:cs typeface="Times New Roman"/>
              </a:rPr>
              <a:t>смысловой стороны</a:t>
            </a:r>
            <a:r>
              <a:rPr sz="3200" spc="14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слов).</a:t>
            </a:r>
            <a:endParaRPr sz="3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3200" spc="-5" dirty="0">
                <a:latin typeface="Times New Roman"/>
                <a:cs typeface="Times New Roman"/>
              </a:rPr>
              <a:t>.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95169" y="0"/>
            <a:ext cx="6553200" cy="695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400" spc="-25" dirty="0" err="1"/>
              <a:t>Предварительная</a:t>
            </a:r>
            <a:r>
              <a:rPr sz="4400" spc="-35" dirty="0"/>
              <a:t> </a:t>
            </a:r>
            <a:r>
              <a:rPr sz="4400" spc="-10" dirty="0" err="1" smtClean="0"/>
              <a:t>работа</a:t>
            </a:r>
            <a:endParaRPr sz="4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0572" y="231089"/>
            <a:ext cx="5930265" cy="429641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991235" indent="-635">
              <a:lnSpc>
                <a:spcPct val="100000"/>
              </a:lnSpc>
              <a:spcBef>
                <a:spcPts val="110"/>
              </a:spcBef>
            </a:pPr>
            <a:r>
              <a:rPr sz="2800" u="heavy" spc="-70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i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Постановка </a:t>
            </a:r>
            <a:r>
              <a:rPr sz="2800" u="heavy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речевого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дыхания</a:t>
            </a:r>
            <a:r>
              <a:rPr sz="2800" spc="-175" dirty="0">
                <a:latin typeface="Times New Roman"/>
                <a:cs typeface="Times New Roman"/>
              </a:rPr>
              <a:t> </a:t>
            </a:r>
            <a:r>
              <a:rPr sz="2800" i="1" dirty="0">
                <a:latin typeface="Times New Roman"/>
                <a:cs typeface="Times New Roman"/>
              </a:rPr>
              <a:t>с  </a:t>
            </a:r>
            <a:r>
              <a:rPr sz="2800" i="1" spc="-15" dirty="0">
                <a:latin typeface="Times New Roman"/>
                <a:cs typeface="Times New Roman"/>
              </a:rPr>
              <a:t>использованием </a:t>
            </a:r>
            <a:r>
              <a:rPr sz="2800" i="1" spc="-10" dirty="0">
                <a:latin typeface="Times New Roman"/>
                <a:cs typeface="Times New Roman"/>
              </a:rPr>
              <a:t>дыхательного  </a:t>
            </a:r>
            <a:r>
              <a:rPr sz="2800" i="1" spc="-15" dirty="0">
                <a:latin typeface="Times New Roman"/>
                <a:cs typeface="Times New Roman"/>
              </a:rPr>
              <a:t>тренажера.Фиксация </a:t>
            </a:r>
            <a:r>
              <a:rPr sz="2800" i="1" spc="-10" dirty="0">
                <a:latin typeface="Times New Roman"/>
                <a:cs typeface="Times New Roman"/>
              </a:rPr>
              <a:t>руки</a:t>
            </a:r>
            <a:r>
              <a:rPr sz="2800" i="1" spc="-75" dirty="0">
                <a:latin typeface="Times New Roman"/>
                <a:cs typeface="Times New Roman"/>
              </a:rPr>
              <a:t> </a:t>
            </a:r>
            <a:r>
              <a:rPr sz="2800" i="1" spc="-5" dirty="0">
                <a:latin typeface="Times New Roman"/>
                <a:cs typeface="Times New Roman"/>
              </a:rPr>
              <a:t>на</a:t>
            </a:r>
            <a:endParaRPr sz="28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2800" i="1" spc="-10" dirty="0">
                <a:latin typeface="Times New Roman"/>
                <a:cs typeface="Times New Roman"/>
              </a:rPr>
              <a:t>диафрагме,вдох </a:t>
            </a:r>
            <a:r>
              <a:rPr sz="2800" i="1" dirty="0">
                <a:latin typeface="Times New Roman"/>
                <a:cs typeface="Times New Roman"/>
              </a:rPr>
              <a:t>резкий,быстрый</a:t>
            </a:r>
            <a:r>
              <a:rPr sz="2800" i="1" spc="-114" dirty="0">
                <a:latin typeface="Times New Roman"/>
                <a:cs typeface="Times New Roman"/>
              </a:rPr>
              <a:t> </a:t>
            </a:r>
            <a:r>
              <a:rPr sz="2800" i="1" spc="-10" dirty="0">
                <a:latin typeface="Times New Roman"/>
                <a:cs typeface="Times New Roman"/>
              </a:rPr>
              <a:t>через  нос,пауза,выдох </a:t>
            </a:r>
            <a:r>
              <a:rPr sz="2800" i="1" spc="5" dirty="0">
                <a:latin typeface="Times New Roman"/>
                <a:cs typeface="Times New Roman"/>
              </a:rPr>
              <a:t>плавный </a:t>
            </a:r>
            <a:r>
              <a:rPr sz="2800" i="1" dirty="0">
                <a:latin typeface="Times New Roman"/>
                <a:cs typeface="Times New Roman"/>
              </a:rPr>
              <a:t>медленный  </a:t>
            </a:r>
            <a:r>
              <a:rPr sz="2800" i="1" spc="-10" dirty="0">
                <a:latin typeface="Times New Roman"/>
                <a:cs typeface="Times New Roman"/>
              </a:rPr>
              <a:t>через </a:t>
            </a:r>
            <a:r>
              <a:rPr sz="2800" i="1" spc="10" dirty="0">
                <a:latin typeface="Times New Roman"/>
                <a:cs typeface="Times New Roman"/>
              </a:rPr>
              <a:t>рот,губы </a:t>
            </a:r>
            <a:r>
              <a:rPr sz="2800" i="1" spc="-5" dirty="0">
                <a:latin typeface="Times New Roman"/>
                <a:cs typeface="Times New Roman"/>
              </a:rPr>
              <a:t>вытянуты,под  счет(1,2,3,4,5.6,7…)</a:t>
            </a:r>
            <a:endParaRPr sz="2800">
              <a:latin typeface="Times New Roman"/>
              <a:cs typeface="Times New Roman"/>
            </a:endParaRPr>
          </a:p>
          <a:p>
            <a:pPr marL="12700" marR="1906905" algn="just">
              <a:lnSpc>
                <a:spcPct val="100000"/>
              </a:lnSpc>
              <a:spcBef>
                <a:spcPts val="5"/>
              </a:spcBef>
            </a:pPr>
            <a:r>
              <a:rPr sz="2800" i="1" dirty="0">
                <a:latin typeface="Times New Roman"/>
                <a:cs typeface="Times New Roman"/>
              </a:rPr>
              <a:t>-у</a:t>
            </a:r>
            <a:r>
              <a:rPr sz="2800" i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пражнения-тренинги</a:t>
            </a:r>
            <a:r>
              <a:rPr sz="2800" i="1" spc="-75" dirty="0">
                <a:latin typeface="Times New Roman"/>
                <a:cs typeface="Times New Roman"/>
              </a:rPr>
              <a:t> </a:t>
            </a:r>
            <a:r>
              <a:rPr sz="2800" i="1" spc="10" dirty="0">
                <a:latin typeface="Times New Roman"/>
                <a:cs typeface="Times New Roman"/>
              </a:rPr>
              <a:t>по  </a:t>
            </a:r>
            <a:r>
              <a:rPr sz="2800" i="1" spc="-5" dirty="0">
                <a:latin typeface="Times New Roman"/>
                <a:cs typeface="Times New Roman"/>
              </a:rPr>
              <a:t>выравниванию </a:t>
            </a:r>
            <a:r>
              <a:rPr sz="2800" i="1" dirty="0">
                <a:latin typeface="Times New Roman"/>
                <a:cs typeface="Times New Roman"/>
              </a:rPr>
              <a:t>атипичных  </a:t>
            </a:r>
            <a:r>
              <a:rPr sz="2800" i="1" spc="-5" dirty="0">
                <a:latin typeface="Times New Roman"/>
                <a:cs typeface="Times New Roman"/>
              </a:rPr>
              <a:t>поведенческих</a:t>
            </a:r>
            <a:r>
              <a:rPr sz="2800" i="1" spc="-40" dirty="0">
                <a:latin typeface="Times New Roman"/>
                <a:cs typeface="Times New Roman"/>
              </a:rPr>
              <a:t> </a:t>
            </a:r>
            <a:r>
              <a:rPr sz="2800" i="1" spc="-10" dirty="0">
                <a:latin typeface="Times New Roman"/>
                <a:cs typeface="Times New Roman"/>
              </a:rPr>
              <a:t>реакций.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997952" y="45718"/>
            <a:ext cx="4194048" cy="681227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69185" y="1104087"/>
            <a:ext cx="8330565" cy="6369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000" spc="5" dirty="0"/>
              <a:t>Этапы </a:t>
            </a:r>
            <a:r>
              <a:rPr sz="4000" spc="-5" dirty="0"/>
              <a:t>работы глобального</a:t>
            </a:r>
            <a:r>
              <a:rPr sz="4000" spc="-200" dirty="0"/>
              <a:t> </a:t>
            </a:r>
            <a:r>
              <a:rPr sz="4000" spc="-5" dirty="0"/>
              <a:t>чтения: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78739" y="2196211"/>
            <a:ext cx="11308080" cy="38407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27685" marR="2707640" indent="-515620">
              <a:lnSpc>
                <a:spcPct val="100000"/>
              </a:lnSpc>
              <a:spcBef>
                <a:spcPts val="9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200" spc="-5" dirty="0">
                <a:latin typeface="Times New Roman"/>
                <a:cs typeface="Times New Roman"/>
              </a:rPr>
              <a:t>Чтение </a:t>
            </a:r>
            <a:r>
              <a:rPr sz="3200" spc="-15" dirty="0">
                <a:latin typeface="Times New Roman"/>
                <a:cs typeface="Times New Roman"/>
              </a:rPr>
              <a:t>автоматизированных </a:t>
            </a:r>
            <a:r>
              <a:rPr sz="3200" spc="-5" dirty="0">
                <a:latin typeface="Times New Roman"/>
                <a:cs typeface="Times New Roman"/>
              </a:rPr>
              <a:t>энграмм  </a:t>
            </a:r>
            <a:r>
              <a:rPr sz="3200" spc="-10" dirty="0">
                <a:latin typeface="Times New Roman"/>
                <a:cs typeface="Times New Roman"/>
              </a:rPr>
              <a:t>(</a:t>
            </a:r>
            <a:r>
              <a:rPr sz="3200" spc="-10" dirty="0" err="1" smtClean="0">
                <a:latin typeface="Times New Roman"/>
                <a:cs typeface="Times New Roman"/>
              </a:rPr>
              <a:t>Тема</a:t>
            </a:r>
            <a:r>
              <a:rPr sz="3200" spc="-10" dirty="0" smtClean="0">
                <a:latin typeface="Times New Roman"/>
                <a:cs typeface="Times New Roman"/>
              </a:rPr>
              <a:t>:</a:t>
            </a:r>
            <a:r>
              <a:rPr lang="ru-RU" sz="3200" spc="-10" dirty="0" smtClean="0">
                <a:latin typeface="Times New Roman"/>
                <a:cs typeface="Times New Roman"/>
              </a:rPr>
              <a:t>"</a:t>
            </a:r>
            <a:r>
              <a:rPr sz="3200" spc="-10" dirty="0" err="1" smtClean="0">
                <a:latin typeface="Times New Roman"/>
                <a:cs typeface="Times New Roman"/>
              </a:rPr>
              <a:t>Семья»мама,папа,сестра,брат,я,имя</a:t>
            </a:r>
            <a:r>
              <a:rPr sz="3200" spc="-10" dirty="0">
                <a:latin typeface="Times New Roman"/>
                <a:cs typeface="Times New Roman"/>
              </a:rPr>
              <a:t>).</a:t>
            </a:r>
            <a:endParaRPr sz="32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Times New Roman"/>
              <a:buAutoNum type="arabicPeriod"/>
            </a:pPr>
            <a:endParaRPr sz="3300" dirty="0">
              <a:latin typeface="Times New Roman"/>
              <a:cs typeface="Times New Roman"/>
            </a:endParaRPr>
          </a:p>
          <a:p>
            <a:pPr marL="527685" indent="-515620">
              <a:lnSpc>
                <a:spcPts val="3304"/>
              </a:lnSpc>
              <a:buAutoNum type="arabicPeriod"/>
              <a:tabLst>
                <a:tab pos="527685" algn="l"/>
                <a:tab pos="528320" algn="l"/>
              </a:tabLst>
            </a:pPr>
            <a:r>
              <a:rPr sz="3200" spc="-5" dirty="0">
                <a:latin typeface="Times New Roman"/>
                <a:cs typeface="Times New Roman"/>
              </a:rPr>
              <a:t>Чтение слов(существительных,глаголов,обобщающее</a:t>
            </a:r>
            <a:r>
              <a:rPr sz="3200" spc="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слово)</a:t>
            </a:r>
            <a:endParaRPr sz="3200" dirty="0">
              <a:latin typeface="Times New Roman"/>
              <a:cs typeface="Times New Roman"/>
            </a:endParaRPr>
          </a:p>
          <a:p>
            <a:pPr marL="417195" indent="-405130">
              <a:lnSpc>
                <a:spcPts val="3304"/>
              </a:lnSpc>
              <a:buAutoNum type="arabicPeriod"/>
              <a:tabLst>
                <a:tab pos="417830" algn="l"/>
                <a:tab pos="3417570" algn="l"/>
              </a:tabLst>
            </a:pPr>
            <a:r>
              <a:rPr sz="3200" spc="-5" dirty="0">
                <a:latin typeface="Times New Roman"/>
                <a:cs typeface="Times New Roman"/>
              </a:rPr>
              <a:t>Вариативность	заданий </a:t>
            </a:r>
            <a:r>
              <a:rPr sz="3200" spc="-10" dirty="0">
                <a:latin typeface="Times New Roman"/>
                <a:cs typeface="Times New Roman"/>
              </a:rPr>
              <a:t>на </a:t>
            </a:r>
            <a:r>
              <a:rPr sz="3200" spc="-5" dirty="0">
                <a:latin typeface="Times New Roman"/>
                <a:cs typeface="Times New Roman"/>
              </a:rPr>
              <a:t>развитие </a:t>
            </a:r>
            <a:r>
              <a:rPr sz="3200" spc="-15" dirty="0">
                <a:latin typeface="Times New Roman"/>
                <a:cs typeface="Times New Roman"/>
              </a:rPr>
              <a:t>ВПФ,</a:t>
            </a:r>
            <a:r>
              <a:rPr sz="3200" spc="4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усвоение</a:t>
            </a:r>
            <a:endParaRPr sz="3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200" spc="-20" dirty="0">
                <a:latin typeface="Times New Roman"/>
                <a:cs typeface="Times New Roman"/>
              </a:rPr>
              <a:t>графического </a:t>
            </a:r>
            <a:r>
              <a:rPr sz="3200" spc="-10" dirty="0">
                <a:latin typeface="Times New Roman"/>
                <a:cs typeface="Times New Roman"/>
              </a:rPr>
              <a:t>образа </a:t>
            </a:r>
            <a:r>
              <a:rPr sz="3200" spc="-15" dirty="0">
                <a:latin typeface="Times New Roman"/>
                <a:cs typeface="Times New Roman"/>
              </a:rPr>
              <a:t>букв, </a:t>
            </a:r>
            <a:r>
              <a:rPr sz="3200" spc="-5" dirty="0">
                <a:latin typeface="Times New Roman"/>
                <a:cs typeface="Times New Roman"/>
              </a:rPr>
              <a:t>развитие </a:t>
            </a:r>
            <a:r>
              <a:rPr sz="3200" spc="-20" dirty="0">
                <a:latin typeface="Times New Roman"/>
                <a:cs typeface="Times New Roman"/>
              </a:rPr>
              <a:t>орфографической</a:t>
            </a:r>
            <a:r>
              <a:rPr sz="3200" spc="95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Times New Roman"/>
                <a:cs typeface="Times New Roman"/>
              </a:rPr>
              <a:t>зоркости.</a:t>
            </a:r>
            <a:endParaRPr sz="3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3200" spc="-5" dirty="0">
                <a:latin typeface="Times New Roman"/>
                <a:cs typeface="Times New Roman"/>
              </a:rPr>
              <a:t>.</a:t>
            </a:r>
            <a:endParaRPr sz="3200" dirty="0">
              <a:latin typeface="Times New Roman"/>
              <a:cs typeface="Times New Roman"/>
            </a:endParaRPr>
          </a:p>
          <a:p>
            <a:pPr marL="318135" indent="-306070">
              <a:lnSpc>
                <a:spcPct val="100000"/>
              </a:lnSpc>
              <a:buAutoNum type="arabicPeriod" startAt="4"/>
              <a:tabLst>
                <a:tab pos="318770" algn="l"/>
              </a:tabLst>
            </a:pPr>
            <a:r>
              <a:rPr sz="3200" spc="-5" dirty="0">
                <a:latin typeface="Times New Roman"/>
                <a:cs typeface="Times New Roman"/>
              </a:rPr>
              <a:t>Чтение простых</a:t>
            </a:r>
            <a:r>
              <a:rPr sz="3200" spc="20" dirty="0">
                <a:latin typeface="Times New Roman"/>
                <a:cs typeface="Times New Roman"/>
              </a:rPr>
              <a:t> </a:t>
            </a:r>
            <a:r>
              <a:rPr sz="3200" spc="-15" dirty="0">
                <a:latin typeface="Times New Roman"/>
                <a:cs typeface="Times New Roman"/>
              </a:rPr>
              <a:t>предложений.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5514" y="209803"/>
            <a:ext cx="807339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/>
              <a:t>Чтение </a:t>
            </a:r>
            <a:r>
              <a:rPr sz="3600" spc="-20" dirty="0"/>
              <a:t>автоматизированных</a:t>
            </a:r>
            <a:r>
              <a:rPr sz="3600" spc="40" dirty="0"/>
              <a:t> </a:t>
            </a:r>
            <a:r>
              <a:rPr sz="3600" spc="-10" dirty="0"/>
              <a:t>энграмм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78739" y="2549779"/>
            <a:ext cx="8628380" cy="30149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883919">
              <a:lnSpc>
                <a:spcPct val="100000"/>
              </a:lnSpc>
              <a:spcBef>
                <a:spcPts val="105"/>
              </a:spcBef>
            </a:pPr>
            <a:r>
              <a:rPr sz="2800" i="1" spc="-5" dirty="0">
                <a:latin typeface="Times New Roman"/>
                <a:cs typeface="Times New Roman"/>
              </a:rPr>
              <a:t>На </a:t>
            </a:r>
            <a:r>
              <a:rPr sz="2800" i="1" spc="-20" dirty="0">
                <a:latin typeface="Times New Roman"/>
                <a:cs typeface="Times New Roman"/>
              </a:rPr>
              <a:t>первом </a:t>
            </a:r>
            <a:r>
              <a:rPr sz="2800" i="1" spc="-5" dirty="0">
                <a:latin typeface="Times New Roman"/>
                <a:cs typeface="Times New Roman"/>
              </a:rPr>
              <a:t>этапе важно </a:t>
            </a:r>
            <a:r>
              <a:rPr sz="2800" i="1" spc="-10" dirty="0">
                <a:latin typeface="Times New Roman"/>
                <a:cs typeface="Times New Roman"/>
              </a:rPr>
              <a:t>использовать</a:t>
            </a:r>
            <a:r>
              <a:rPr sz="2800" i="1" spc="-175" dirty="0">
                <a:latin typeface="Times New Roman"/>
                <a:cs typeface="Times New Roman"/>
              </a:rPr>
              <a:t> </a:t>
            </a:r>
            <a:r>
              <a:rPr sz="2800" i="1" dirty="0">
                <a:latin typeface="Times New Roman"/>
                <a:cs typeface="Times New Roman"/>
              </a:rPr>
              <a:t>внутренний  </a:t>
            </a:r>
            <a:r>
              <a:rPr sz="2800" i="1" spc="-5" dirty="0">
                <a:latin typeface="Times New Roman"/>
                <a:cs typeface="Times New Roman"/>
              </a:rPr>
              <a:t>ассоциативный </a:t>
            </a:r>
            <a:r>
              <a:rPr sz="2800" i="1" spc="10" dirty="0">
                <a:latin typeface="Times New Roman"/>
                <a:cs typeface="Times New Roman"/>
              </a:rPr>
              <a:t>план </a:t>
            </a:r>
            <a:r>
              <a:rPr sz="2800" i="1" spc="-10" dirty="0">
                <a:latin typeface="Times New Roman"/>
                <a:cs typeface="Times New Roman"/>
              </a:rPr>
              <a:t>ребенка. </a:t>
            </a:r>
            <a:r>
              <a:rPr sz="2800" i="1" spc="-40" dirty="0">
                <a:latin typeface="Times New Roman"/>
                <a:cs typeface="Times New Roman"/>
              </a:rPr>
              <a:t>Т.е.</a:t>
            </a:r>
            <a:r>
              <a:rPr sz="2800" i="1" spc="-185" dirty="0">
                <a:latin typeface="Times New Roman"/>
                <a:cs typeface="Times New Roman"/>
              </a:rPr>
              <a:t> </a:t>
            </a:r>
            <a:r>
              <a:rPr sz="2800" i="1" spc="-5" dirty="0">
                <a:latin typeface="Times New Roman"/>
                <a:cs typeface="Times New Roman"/>
              </a:rPr>
              <a:t>предлагаются</a:t>
            </a:r>
            <a:endParaRPr sz="28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  <a:tabLst>
                <a:tab pos="1548765" algn="l"/>
                <a:tab pos="4076065" algn="l"/>
              </a:tabLst>
            </a:pPr>
            <a:r>
              <a:rPr sz="2800" i="1" spc="-10" dirty="0">
                <a:latin typeface="Times New Roman"/>
                <a:cs typeface="Times New Roman"/>
              </a:rPr>
              <a:t>изображения, </a:t>
            </a:r>
            <a:r>
              <a:rPr sz="2800" i="1" spc="-5" dirty="0">
                <a:latin typeface="Times New Roman"/>
                <a:cs typeface="Times New Roman"/>
              </a:rPr>
              <a:t>близкие </a:t>
            </a:r>
            <a:r>
              <a:rPr sz="2800" i="1" dirty="0">
                <a:latin typeface="Times New Roman"/>
                <a:cs typeface="Times New Roman"/>
              </a:rPr>
              <a:t>его </a:t>
            </a:r>
            <a:r>
              <a:rPr sz="2800" i="1" spc="-10" dirty="0">
                <a:latin typeface="Times New Roman"/>
                <a:cs typeface="Times New Roman"/>
              </a:rPr>
              <a:t>жизненному </a:t>
            </a:r>
            <a:r>
              <a:rPr sz="2800" i="1" spc="-15" dirty="0">
                <a:latin typeface="Times New Roman"/>
                <a:cs typeface="Times New Roman"/>
              </a:rPr>
              <a:t>опыту</a:t>
            </a:r>
            <a:r>
              <a:rPr sz="2800" i="1" spc="-260" dirty="0">
                <a:latin typeface="Times New Roman"/>
                <a:cs typeface="Times New Roman"/>
              </a:rPr>
              <a:t> </a:t>
            </a:r>
            <a:r>
              <a:rPr sz="2800" i="1" spc="-35" dirty="0">
                <a:latin typeface="Times New Roman"/>
                <a:cs typeface="Times New Roman"/>
              </a:rPr>
              <a:t>.Поэтому,  </a:t>
            </a:r>
            <a:r>
              <a:rPr sz="2800" i="1" spc="-20" dirty="0">
                <a:latin typeface="Times New Roman"/>
                <a:cs typeface="Times New Roman"/>
              </a:rPr>
              <a:t>во </a:t>
            </a:r>
            <a:r>
              <a:rPr sz="2800" i="1" spc="-5" dirty="0">
                <a:latin typeface="Times New Roman"/>
                <a:cs typeface="Times New Roman"/>
              </a:rPr>
              <a:t>взаимодействии </a:t>
            </a:r>
            <a:r>
              <a:rPr sz="2800" i="1" dirty="0">
                <a:latin typeface="Times New Roman"/>
                <a:cs typeface="Times New Roman"/>
              </a:rPr>
              <a:t>с </a:t>
            </a:r>
            <a:r>
              <a:rPr sz="2800" i="1" spc="-10" dirty="0">
                <a:latin typeface="Times New Roman"/>
                <a:cs typeface="Times New Roman"/>
              </a:rPr>
              <a:t>родителями, лучше </a:t>
            </a:r>
            <a:r>
              <a:rPr sz="2800" i="1" spc="-5" dirty="0">
                <a:latin typeface="Times New Roman"/>
                <a:cs typeface="Times New Roman"/>
              </a:rPr>
              <a:t>начинать  </a:t>
            </a:r>
            <a:r>
              <a:rPr sz="2800" i="1" spc="-15" dirty="0">
                <a:latin typeface="Times New Roman"/>
                <a:cs typeface="Times New Roman"/>
              </a:rPr>
              <a:t>работу</a:t>
            </a:r>
            <a:r>
              <a:rPr sz="2800" i="1" spc="-30" dirty="0">
                <a:latin typeface="Times New Roman"/>
                <a:cs typeface="Times New Roman"/>
              </a:rPr>
              <a:t> </a:t>
            </a:r>
            <a:r>
              <a:rPr sz="2800" i="1" dirty="0">
                <a:latin typeface="Times New Roman"/>
                <a:cs typeface="Times New Roman"/>
              </a:rPr>
              <a:t>с	</a:t>
            </a:r>
            <a:r>
              <a:rPr sz="2800" i="1" spc="-20" dirty="0">
                <a:latin typeface="Times New Roman"/>
                <a:cs typeface="Times New Roman"/>
              </a:rPr>
              <a:t>темы</a:t>
            </a:r>
            <a:r>
              <a:rPr sz="2800" i="1" spc="5" dirty="0">
                <a:latin typeface="Times New Roman"/>
                <a:cs typeface="Times New Roman"/>
              </a:rPr>
              <a:t> </a:t>
            </a:r>
            <a:r>
              <a:rPr sz="2800" i="1" spc="-5" dirty="0">
                <a:latin typeface="Times New Roman"/>
                <a:cs typeface="Times New Roman"/>
              </a:rPr>
              <a:t>«Семья».	</a:t>
            </a:r>
            <a:r>
              <a:rPr sz="2800" i="1" spc="-10" dirty="0">
                <a:latin typeface="Times New Roman"/>
                <a:cs typeface="Times New Roman"/>
              </a:rPr>
              <a:t>Показ семейных </a:t>
            </a:r>
            <a:r>
              <a:rPr sz="2800" i="1" dirty="0">
                <a:latin typeface="Times New Roman"/>
                <a:cs typeface="Times New Roman"/>
              </a:rPr>
              <a:t>фотографий  </a:t>
            </a:r>
            <a:r>
              <a:rPr sz="2800" i="1" spc="-20" dirty="0">
                <a:latin typeface="Times New Roman"/>
                <a:cs typeface="Times New Roman"/>
              </a:rPr>
              <a:t>как </a:t>
            </a:r>
            <a:r>
              <a:rPr sz="2800" i="1" spc="-15" dirty="0">
                <a:latin typeface="Times New Roman"/>
                <a:cs typeface="Times New Roman"/>
              </a:rPr>
              <a:t>дидактического </a:t>
            </a:r>
            <a:r>
              <a:rPr sz="2800" i="1" spc="5" dirty="0">
                <a:latin typeface="Times New Roman"/>
                <a:cs typeface="Times New Roman"/>
              </a:rPr>
              <a:t>материала, </a:t>
            </a:r>
            <a:r>
              <a:rPr sz="2800" i="1" spc="-20" dirty="0">
                <a:latin typeface="Times New Roman"/>
                <a:cs typeface="Times New Roman"/>
              </a:rPr>
              <a:t>сопровождается  </a:t>
            </a:r>
            <a:r>
              <a:rPr sz="2800" i="1" spc="-10" dirty="0">
                <a:latin typeface="Times New Roman"/>
                <a:cs typeface="Times New Roman"/>
              </a:rPr>
              <a:t>соответствующими </a:t>
            </a:r>
            <a:r>
              <a:rPr sz="2800" i="1" spc="-5" dirty="0">
                <a:latin typeface="Times New Roman"/>
                <a:cs typeface="Times New Roman"/>
              </a:rPr>
              <a:t>печатными</a:t>
            </a:r>
            <a:r>
              <a:rPr sz="2800" i="1" spc="-90" dirty="0">
                <a:latin typeface="Times New Roman"/>
                <a:cs typeface="Times New Roman"/>
              </a:rPr>
              <a:t> </a:t>
            </a:r>
            <a:r>
              <a:rPr sz="2800" i="1" spc="-20" dirty="0">
                <a:latin typeface="Times New Roman"/>
                <a:cs typeface="Times New Roman"/>
              </a:rPr>
              <a:t>карточками.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97111" y="957071"/>
            <a:ext cx="3294887" cy="59009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782</Words>
  <Application>Microsoft Office PowerPoint</Application>
  <PresentationFormat>Широкоэкранный</PresentationFormat>
  <Paragraphs>120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Trebuchet MS</vt:lpstr>
      <vt:lpstr>Office Theme</vt:lpstr>
      <vt:lpstr>«Применение метода глобального чтения и упражнений-  тренингов для выравнивания поведенческих реакций в  работе с детьми с расстройствами аутистического спектра»</vt:lpstr>
      <vt:lpstr>Актуальность</vt:lpstr>
      <vt:lpstr>Базовые навыки ВПФ,как условие для применения  метода глобального  чтения</vt:lpstr>
      <vt:lpstr>Новизна:</vt:lpstr>
      <vt:lpstr>При обучении глобальному чтению перед  специалистом стоят задачи:</vt:lpstr>
      <vt:lpstr>Предварительная работа</vt:lpstr>
      <vt:lpstr>Презентация PowerPoint</vt:lpstr>
      <vt:lpstr>Этапы работы глобального чтения:</vt:lpstr>
      <vt:lpstr>Чтение автоматизированных энграмм</vt:lpstr>
      <vt:lpstr>Чтение слов</vt:lpstr>
      <vt:lpstr>Лексическая тема:"Овощи"</vt:lpstr>
      <vt:lpstr>Чтение предложений</vt:lpstr>
      <vt:lpstr>Презентация PowerPoint</vt:lpstr>
      <vt:lpstr>Усвоение графического образа букв  посредством кинетической азбуки,  развитие орфографической  зоркости,процессов мышления</vt:lpstr>
      <vt:lpstr>Кинетическая азбука</vt:lpstr>
      <vt:lpstr>Преемственность в работе с  родителями</vt:lpstr>
      <vt:lpstr>Методы и приемы по выраниванинию  поведенческих реакций</vt:lpstr>
      <vt:lpstr>Упражнения-тренинги для  выравнивания поведенческих реакций</vt:lpstr>
      <vt:lpstr>Упражнения-тренинги</vt:lpstr>
      <vt:lpstr>Вывод:</vt:lpstr>
      <vt:lpstr>Используемая литература:</vt:lpstr>
      <vt:lpstr>Благодарю за внимание! Спасибо за работу!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«Применение метода глобального чтения и упражнений-  тренингов для выравнивания поведенческих реакций в  работе с детьми с расстройствами аутистического спектра»</dc:title>
  <cp:lastModifiedBy>tanav</cp:lastModifiedBy>
  <cp:revision>5</cp:revision>
  <dcterms:created xsi:type="dcterms:W3CDTF">2021-05-17T08:52:09Z</dcterms:created>
  <dcterms:modified xsi:type="dcterms:W3CDTF">2021-05-17T09:37:50Z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2021-05-14T00:00:00Z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2021-05-17T00:00:00Z</vt:filetime>
  </property>
</Properties>
</file>