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  <p:sldMasterId id="2147483756" r:id="rId3"/>
    <p:sldMasterId id="2147483780" r:id="rId4"/>
  </p:sldMasterIdLst>
  <p:sldIdLst>
    <p:sldId id="256" r:id="rId5"/>
    <p:sldId id="267" r:id="rId6"/>
    <p:sldId id="268" r:id="rId7"/>
    <p:sldId id="269" r:id="rId8"/>
    <p:sldId id="266" r:id="rId9"/>
    <p:sldId id="260" r:id="rId10"/>
    <p:sldId id="261" r:id="rId11"/>
    <p:sldId id="262" r:id="rId12"/>
    <p:sldId id="295" r:id="rId13"/>
    <p:sldId id="271" r:id="rId14"/>
    <p:sldId id="263" r:id="rId15"/>
    <p:sldId id="264" r:id="rId16"/>
    <p:sldId id="272" r:id="rId17"/>
    <p:sldId id="273" r:id="rId18"/>
    <p:sldId id="275" r:id="rId19"/>
    <p:sldId id="277" r:id="rId20"/>
    <p:sldId id="281" r:id="rId21"/>
    <p:sldId id="283" r:id="rId22"/>
    <p:sldId id="285" r:id="rId23"/>
    <p:sldId id="287" r:id="rId24"/>
    <p:sldId id="289" r:id="rId25"/>
    <p:sldId id="291" r:id="rId26"/>
    <p:sldId id="292" r:id="rId27"/>
    <p:sldId id="294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293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0864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082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24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81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127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FF39D"/>
                </a:solidFill>
              </a:rPr>
              <a:pPr/>
              <a:t>17.05.2021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3748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286921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3384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601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501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034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293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723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392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7892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576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46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FF39D"/>
                </a:solidFill>
              </a:rPr>
              <a:pPr/>
              <a:t>17.05.2021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058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874656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510042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942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018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FF39D"/>
                </a:solidFill>
              </a:rPr>
              <a:pPr/>
              <a:t>17.05.2021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0478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9870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3252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377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6173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FFF39D"/>
                </a:solidFill>
              </a:rPr>
              <a:pPr/>
              <a:t>17.05.2021</a:t>
            </a:fld>
            <a:endParaRPr lang="ru-RU">
              <a:solidFill>
                <a:srgbClr val="FFF39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FF39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618294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40930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19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891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508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575F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814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150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67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srgbClr val="575F6D"/>
                </a:solidFill>
              </a:rPr>
              <a:pPr/>
              <a:t>17.05.2021</a:t>
            </a:fld>
            <a:endParaRPr lang="ru-RU">
              <a:solidFill>
                <a:srgbClr val="575F6D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575F6D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7364" y="548680"/>
            <a:ext cx="7435552" cy="3888431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взаимодействия, заинтересованности  и                                       мыслительных процессов                                     у детей с РАС                                                      на индивидуальных занятиях</a:t>
            </a:r>
            <a:endParaRPr lang="ru-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124744"/>
            <a:ext cx="6400800" cy="280831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69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коррекционной работы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6710" y="1772816"/>
            <a:ext cx="730123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Times New Roman"/>
                <a:ea typeface="Times New Roman"/>
              </a:rPr>
              <a:t>Восстановление процесса </a:t>
            </a:r>
            <a:r>
              <a:rPr lang="ru-RU" sz="2800" b="1" dirty="0">
                <a:solidFill>
                  <a:prstClr val="white"/>
                </a:solidFill>
                <a:latin typeface="Times New Roman"/>
                <a:ea typeface="Times New Roman"/>
              </a:rPr>
              <a:t>взаимодействия</a:t>
            </a:r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6710" y="3358309"/>
            <a:ext cx="730123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Times New Roman"/>
                <a:ea typeface="Times New Roman"/>
              </a:rPr>
              <a:t>Разбудить </a:t>
            </a:r>
            <a:r>
              <a:rPr lang="ru-RU" sz="2800" b="1" dirty="0">
                <a:solidFill>
                  <a:prstClr val="white"/>
                </a:solidFill>
                <a:latin typeface="Times New Roman"/>
                <a:ea typeface="Times New Roman"/>
              </a:rPr>
              <a:t>поиск роста </a:t>
            </a:r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65956" y="4941168"/>
            <a:ext cx="730123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Times New Roman"/>
                <a:ea typeface="Times New Roman"/>
              </a:rPr>
              <a:t>Работа </a:t>
            </a:r>
            <a:r>
              <a:rPr lang="ru-RU" sz="2800" b="1" dirty="0">
                <a:solidFill>
                  <a:prstClr val="white"/>
                </a:solidFill>
                <a:latin typeface="Times New Roman"/>
                <a:ea typeface="Times New Roman"/>
              </a:rPr>
              <a:t>над гибкостью психических процессов </a:t>
            </a:r>
            <a:endParaRPr lang="ru-RU" sz="2800" b="1" dirty="0">
              <a:solidFill>
                <a:prstClr val="white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flipH="1">
            <a:off x="4257678" y="2687216"/>
            <a:ext cx="386329" cy="5977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flipH="1">
            <a:off x="4257678" y="4272709"/>
            <a:ext cx="386329" cy="5977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73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гибкостью психических процессов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0405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/>
                <a:ea typeface="Times New Roman"/>
              </a:rPr>
              <a:t>Нестандартные </a:t>
            </a:r>
            <a:r>
              <a:rPr lang="ru-RU" sz="2000" dirty="0" smtClean="0">
                <a:latin typeface="Times New Roman"/>
                <a:ea typeface="Times New Roman"/>
              </a:rPr>
              <a:t>решения:</a:t>
            </a: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1. Позвать мыть посуду, но не дать стул, 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2. Не просто мыть посуду вместе, а спрятать тарелку и подождать что предпримет ребенок,               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3. Включить только холодную воду, 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4. Не включить воду, 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5. Добавить много или мало пены, 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6. Дать вместо полотенца шорты ребенка,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7. Дать ребенка любимую игру, в которой не хватает детали или части,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8. Дать ребенку сок, но не открыть крышку,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9. Дать невыполнимую инструкцию «Принеси мне диван!»,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10. Не понимать ребенка и предлагать ему не то, что он хочет, или дать выбрать,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000" dirty="0">
              <a:ea typeface="Calibri"/>
              <a:cs typeface="Times New Roman"/>
            </a:endParaRPr>
          </a:p>
          <a:p>
            <a:pPr marL="0" indent="0" fontAlgn="base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      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/>
                <a:ea typeface="Times New Roman"/>
              </a:rPr>
              <a:t>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1888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11. Налить или насыпать совсем чуть-чуть,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12. Неправильно рассказать </a:t>
            </a:r>
            <a:r>
              <a:rPr lang="ru-RU" sz="2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потешку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упомянуть неправильно героя в любимой сказке,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13. Включить мультик, но не включить звук,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14. При одевании ребенка предложить ему свою одежду и обувь или кукольную одежку,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15. Спрятать вагоны поезда по комнате  и вместе искать, помогайте мимикой и жестами,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16. Дать банан или апельсин, но не почистить,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17. Вытащить батарейки у любимой машинки,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18.  Спрятаться самому, но оставить видными ноги или руку,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19. Перевернуть книгу вверх ногами, склеить скотчем страничку,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lvl="0" indent="0" fontAlgn="base">
              <a:lnSpc>
                <a:spcPct val="115000"/>
              </a:lnSpc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20. Дать планшет но спрятать иконку любимой игрушки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81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Задачи интеллектуального развития: </a:t>
            </a:r>
            <a:b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/>
                <a:ea typeface="Calibri"/>
              </a:rPr>
              <a:t>Формирование произвольного </a:t>
            </a:r>
            <a:r>
              <a:rPr lang="ru-RU" sz="2400" b="1" dirty="0">
                <a:latin typeface="Times New Roman"/>
                <a:ea typeface="Calibri"/>
              </a:rPr>
              <a:t>внимания </a:t>
            </a:r>
            <a:endParaRPr lang="ru-RU" sz="2400" dirty="0" smtClean="0">
              <a:latin typeface="Times New Roman"/>
              <a:ea typeface="Calibri"/>
            </a:endParaRPr>
          </a:p>
          <a:p>
            <a:r>
              <a:rPr lang="ru-RU" sz="2400" dirty="0">
                <a:latin typeface="Times New Roman"/>
                <a:ea typeface="Calibri"/>
              </a:rPr>
              <a:t>Коррекция </a:t>
            </a:r>
            <a:r>
              <a:rPr lang="ru-RU" sz="2400" b="1" dirty="0">
                <a:latin typeface="Times New Roman"/>
                <a:ea typeface="Calibri"/>
              </a:rPr>
              <a:t>восприятия</a:t>
            </a:r>
            <a:r>
              <a:rPr lang="ru-RU" sz="2400" dirty="0">
                <a:latin typeface="Times New Roman"/>
                <a:ea typeface="Calibri"/>
              </a:rPr>
              <a:t> </a:t>
            </a:r>
            <a:endParaRPr lang="ru-RU" sz="2400" dirty="0" smtClean="0">
              <a:latin typeface="Times New Roman"/>
              <a:ea typeface="Calibri"/>
            </a:endParaRPr>
          </a:p>
          <a:p>
            <a:r>
              <a:rPr lang="ru-RU" sz="2400" b="1" dirty="0">
                <a:latin typeface="Times New Roman"/>
                <a:ea typeface="Calibri"/>
              </a:rPr>
              <a:t>Развитие тактильно-зрительного восприятия</a:t>
            </a:r>
            <a:r>
              <a:rPr lang="ru-RU" sz="2400" dirty="0">
                <a:latin typeface="Times New Roman"/>
                <a:ea typeface="Calibri"/>
              </a:rPr>
              <a:t>, внимания </a:t>
            </a:r>
            <a:endParaRPr lang="ru-RU" sz="2400" dirty="0" smtClean="0">
              <a:latin typeface="Times New Roman"/>
              <a:ea typeface="Calibri"/>
            </a:endParaRPr>
          </a:p>
          <a:p>
            <a:r>
              <a:rPr lang="ru-RU" sz="2400" b="1" dirty="0">
                <a:latin typeface="Times New Roman"/>
                <a:ea typeface="Calibri"/>
              </a:rPr>
              <a:t>Сенсорное воспитание </a:t>
            </a:r>
            <a:endParaRPr lang="ru-RU" sz="2400" b="1" dirty="0" smtClean="0">
              <a:latin typeface="Times New Roman"/>
              <a:ea typeface="Calibri"/>
            </a:endParaRPr>
          </a:p>
          <a:p>
            <a:r>
              <a:rPr lang="ru-RU" sz="2400" dirty="0">
                <a:latin typeface="Times New Roman"/>
                <a:ea typeface="Calibri"/>
              </a:rPr>
              <a:t>Формирование </a:t>
            </a:r>
            <a:r>
              <a:rPr lang="ru-RU" sz="2400" b="1" dirty="0">
                <a:latin typeface="Times New Roman"/>
                <a:ea typeface="Calibri"/>
              </a:rPr>
              <a:t>представлений о величине</a:t>
            </a:r>
            <a:r>
              <a:rPr lang="ru-RU" sz="2400" dirty="0">
                <a:latin typeface="Times New Roman"/>
                <a:ea typeface="Calibri"/>
              </a:rPr>
              <a:t> </a:t>
            </a:r>
            <a:endParaRPr lang="ru-RU" sz="2400" dirty="0" smtClean="0">
              <a:latin typeface="Times New Roman"/>
              <a:ea typeface="Calibri"/>
            </a:endParaRPr>
          </a:p>
        </p:txBody>
      </p:sp>
      <p:pic>
        <p:nvPicPr>
          <p:cNvPr id="3074" name="Picture 2" descr="C:\Users\Ольга\Desktop\Фото для презентации\20210517_132137(0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6" r="8619"/>
          <a:stretch/>
        </p:blipFill>
        <p:spPr bwMode="auto">
          <a:xfrm>
            <a:off x="611559" y="3777004"/>
            <a:ext cx="2932981" cy="2046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Ольга\Desktop\Фото для презентации\20210517_1331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8" r="15680"/>
          <a:stretch/>
        </p:blipFill>
        <p:spPr bwMode="auto">
          <a:xfrm>
            <a:off x="3779912" y="3871943"/>
            <a:ext cx="2441364" cy="1785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Ольга\Desktop\Фото для презентации\20210517_1338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52" r="13782"/>
          <a:stretch/>
        </p:blipFill>
        <p:spPr bwMode="auto">
          <a:xfrm>
            <a:off x="6588224" y="3777004"/>
            <a:ext cx="1656184" cy="1975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78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5963"/>
          </a:xfrm>
        </p:spPr>
        <p:txBody>
          <a:bodyPr/>
          <a:lstStyle/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</a:rPr>
              <a:t>Сенсорное воспитание </a:t>
            </a:r>
          </a:p>
          <a:p>
            <a:pPr lvl="0"/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Формирование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</a:rPr>
              <a:t>представлений о величине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</a:p>
          <a:p>
            <a:pPr lvl="0"/>
            <a:r>
              <a:rPr lang="ru-RU" sz="2400" dirty="0" smtClean="0">
                <a:solidFill>
                  <a:prstClr val="black"/>
                </a:solidFill>
                <a:latin typeface="Times New Roman"/>
                <a:ea typeface="Calibri"/>
              </a:rPr>
              <a:t>Развитие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</a:rPr>
              <a:t>эмоциональной сферы, развитие речи, моторики 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</a:rPr>
              <a:t>Развитие мышления и речи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</a:p>
          <a:p>
            <a:pPr lvl="0"/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</a:rPr>
              <a:t>Развитие </a:t>
            </a:r>
            <a:r>
              <a:rPr lang="ru-RU" sz="2400" b="1" dirty="0" err="1">
                <a:solidFill>
                  <a:prstClr val="black"/>
                </a:solidFill>
                <a:latin typeface="Times New Roman"/>
                <a:ea typeface="Calibri"/>
              </a:rPr>
              <a:t>импрессивной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Calibri"/>
              </a:rPr>
              <a:t> и экспрессивной сторон речи</a:t>
            </a:r>
            <a:endParaRPr lang="ru-RU" sz="24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pic>
        <p:nvPicPr>
          <p:cNvPr id="4098" name="Picture 2" descr="C:\Users\Ольга\Desktop\Фото для презентации\20210517_13273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" r="15983"/>
          <a:stretch/>
        </p:blipFill>
        <p:spPr bwMode="auto">
          <a:xfrm>
            <a:off x="2051720" y="3008006"/>
            <a:ext cx="2088232" cy="1550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Ольга\Desktop\Фото для презентации\20210517_1316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6" r="11794"/>
          <a:stretch/>
        </p:blipFill>
        <p:spPr bwMode="auto">
          <a:xfrm>
            <a:off x="4651188" y="3008006"/>
            <a:ext cx="1977576" cy="1539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Ольга\Desktop\Фото для презентации\20180227_0955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1" b="9894"/>
          <a:stretch/>
        </p:blipFill>
        <p:spPr bwMode="auto">
          <a:xfrm>
            <a:off x="5724128" y="4752989"/>
            <a:ext cx="1868102" cy="1716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Ольга\Desktop\Фото для презентации\IMG_20160420_09223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3" r="3700"/>
          <a:stretch/>
        </p:blipFill>
        <p:spPr bwMode="auto">
          <a:xfrm>
            <a:off x="1400469" y="4764785"/>
            <a:ext cx="3390733" cy="1692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75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Bookman Old Style" panose="02050604050505020204" pitchFamily="18" charset="0"/>
              </a:rPr>
              <a:t>       Теплякова Ольга Николаевна </a:t>
            </a:r>
            <a:endParaRPr lang="ru-RU" b="1" dirty="0">
              <a:solidFill>
                <a:srgbClr val="C00000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86161" y="1196752"/>
            <a:ext cx="5374271" cy="5112568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Д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ипломированный педагог-психолог</a:t>
            </a: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, выпускница РГПУ (бывшего Института) им. Герцена.                                              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             Создатель уникальной интегрированной методики игры с детьми раннего возраста.                                                    </a:t>
            </a: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Ольга Николаевна - автор множества книг для родителей о раннем развитии. Создатель целой линейки развивающих пособий для малышей раннего возраста. Также она пишет стихи и сказки для детей и взрослых.                                                                               Ольга Николаевна — активный член 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Санкт-</a:t>
            </a:r>
            <a:r>
              <a:rPr lang="ru-RU" sz="1800" b="1" dirty="0" err="1" smtClean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ПетербургскогоПсихологического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 </a:t>
            </a: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Общества при 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СПБГУ</a:t>
            </a:r>
            <a:r>
              <a:rPr lang="ru-RU" sz="1800" b="1" dirty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.</a:t>
            </a:r>
            <a:r>
              <a:rPr lang="ru-RU" sz="1800" b="1" dirty="0" smtClean="0">
                <a:solidFill>
                  <a:srgbClr val="1F497D">
                    <a:lumMod val="75000"/>
                  </a:srgbClr>
                </a:solidFill>
                <a:latin typeface="Bookman Old Style" panose="02050604050505020204" pitchFamily="18" charset="0"/>
              </a:rPr>
              <a:t> </a:t>
            </a:r>
            <a:endParaRPr lang="ru-RU" sz="1800" b="1" dirty="0">
              <a:solidFill>
                <a:srgbClr val="1F497D">
                  <a:lumMod val="75000"/>
                </a:srgbClr>
              </a:solidFill>
              <a:latin typeface="Bookman Old Style" panose="02050604050505020204" pitchFamily="18" charset="0"/>
            </a:endParaRPr>
          </a:p>
          <a:p>
            <a:endParaRPr lang="ru-RU" sz="1800" dirty="0"/>
          </a:p>
        </p:txBody>
      </p:sp>
      <p:pic>
        <p:nvPicPr>
          <p:cNvPr id="4" name="Picture 2" descr="http://irinazaytseva.ru/Pic/galka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2" r="23757"/>
          <a:stretch/>
        </p:blipFill>
        <p:spPr bwMode="auto">
          <a:xfrm>
            <a:off x="251520" y="1772816"/>
            <a:ext cx="2834641" cy="290512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650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Как выглядит методика?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3568" y="1628801"/>
            <a:ext cx="7560840" cy="4248472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solidFill>
                  <a:srgbClr val="C00000"/>
                </a:solidFill>
              </a:rPr>
              <a:t>Центром обучения в методике Тепляковой являются игровые ситуации.</a:t>
            </a:r>
          </a:p>
          <a:p>
            <a:pPr algn="just"/>
            <a:r>
              <a:rPr lang="ru-RU" b="1" dirty="0">
                <a:solidFill>
                  <a:srgbClr val="C00000"/>
                </a:solidFill>
              </a:rPr>
              <a:t>Вокруг увлекательного сюжета </a:t>
            </a:r>
            <a:r>
              <a:rPr lang="ru-RU" b="1" dirty="0" smtClean="0">
                <a:solidFill>
                  <a:srgbClr val="C00000"/>
                </a:solidFill>
              </a:rPr>
              <a:t> выстраиваются все </a:t>
            </a:r>
            <a:r>
              <a:rPr lang="ru-RU" b="1" dirty="0">
                <a:solidFill>
                  <a:srgbClr val="C00000"/>
                </a:solidFill>
              </a:rPr>
              <a:t>виды деятельности: </a:t>
            </a:r>
            <a:r>
              <a:rPr lang="ru-RU" b="1" dirty="0" smtClean="0">
                <a:solidFill>
                  <a:srgbClr val="C00000"/>
                </a:solidFill>
              </a:rPr>
              <a:t>наблюдение, взаимодействие </a:t>
            </a:r>
            <a:r>
              <a:rPr lang="ru-RU" b="1" dirty="0">
                <a:solidFill>
                  <a:srgbClr val="C00000"/>
                </a:solidFill>
              </a:rPr>
              <a:t>с предметами, пение и </a:t>
            </a:r>
            <a:r>
              <a:rPr lang="ru-RU" b="1" dirty="0" err="1">
                <a:solidFill>
                  <a:srgbClr val="C00000"/>
                </a:solidFill>
              </a:rPr>
              <a:t>музицирование</a:t>
            </a:r>
            <a:r>
              <a:rPr lang="ru-RU" b="1" dirty="0">
                <a:solidFill>
                  <a:srgbClr val="C00000"/>
                </a:solidFill>
              </a:rPr>
              <a:t>, рисование, </a:t>
            </a:r>
            <a:r>
              <a:rPr lang="ru-RU" b="1" dirty="0" smtClean="0">
                <a:solidFill>
                  <a:srgbClr val="C00000"/>
                </a:solidFill>
              </a:rPr>
              <a:t>лепка, аппликация, </a:t>
            </a:r>
            <a:r>
              <a:rPr lang="ru-RU" b="1" dirty="0">
                <a:solidFill>
                  <a:srgbClr val="C00000"/>
                </a:solidFill>
              </a:rPr>
              <a:t>математические операции, чтение и письмо. </a:t>
            </a:r>
          </a:p>
        </p:txBody>
      </p:sp>
    </p:spTree>
    <p:extLst>
      <p:ext uri="{BB962C8B-B14F-4D97-AF65-F5344CB8AC3E}">
        <p14:creationId xmlns:p14="http://schemas.microsoft.com/office/powerpoint/2010/main" val="4176522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+mn-lt"/>
              </a:rPr>
              <a:t>            Структура игрового занятия</a:t>
            </a:r>
            <a:endParaRPr lang="ru-RU" b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075240" cy="468052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Достаточно короткое. </a:t>
            </a: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             </a:t>
            </a:r>
            <a:r>
              <a:rPr lang="ru-RU" dirty="0" smtClean="0"/>
              <a:t>В </a:t>
            </a:r>
            <a:r>
              <a:rPr lang="ru-RU" dirty="0"/>
              <a:t>силу психофизиологических причин, игра не длится больше 2-5 минут. Чем меньше ребенок, тем короче занятие. </a:t>
            </a:r>
          </a:p>
          <a:p>
            <a:r>
              <a:rPr lang="ru-RU" b="1" dirty="0">
                <a:solidFill>
                  <a:srgbClr val="C00000"/>
                </a:solidFill>
              </a:rPr>
              <a:t>Начинается обычно с двигательной игры. </a:t>
            </a:r>
            <a:r>
              <a:rPr lang="ru-RU" b="1" dirty="0" smtClean="0">
                <a:solidFill>
                  <a:srgbClr val="C00000"/>
                </a:solidFill>
              </a:rPr>
              <a:t>                     </a:t>
            </a:r>
            <a:r>
              <a:rPr lang="ru-RU" dirty="0" smtClean="0"/>
              <a:t>Движение </a:t>
            </a:r>
            <a:r>
              <a:rPr lang="ru-RU" dirty="0"/>
              <a:t>расслабляет и снимает </a:t>
            </a:r>
            <a:r>
              <a:rPr lang="ru-RU" dirty="0" smtClean="0"/>
              <a:t>напряжение. Двигаясь</a:t>
            </a:r>
            <a:r>
              <a:rPr lang="ru-RU" dirty="0"/>
              <a:t>, мы </a:t>
            </a:r>
            <a:r>
              <a:rPr lang="ru-RU" dirty="0" smtClean="0"/>
              <a:t> вживаемся  в  образ  и  </a:t>
            </a:r>
            <a:r>
              <a:rPr lang="ru-RU" dirty="0"/>
              <a:t>всем телом понимаем сюжет игры. </a:t>
            </a:r>
            <a:r>
              <a:rPr lang="ru-RU" dirty="0" smtClean="0"/>
              <a:t>  Движение  –  тем   более   </a:t>
            </a:r>
            <a:r>
              <a:rPr lang="ru-RU" dirty="0"/>
              <a:t>совместное – </a:t>
            </a:r>
            <a:r>
              <a:rPr lang="ru-RU" dirty="0" smtClean="0"/>
              <a:t> помогает </a:t>
            </a:r>
            <a:r>
              <a:rPr lang="ru-RU" dirty="0"/>
              <a:t>установить контакт </a:t>
            </a:r>
            <a:r>
              <a:rPr lang="ru-RU" dirty="0" smtClean="0"/>
              <a:t>взрослого                                                       </a:t>
            </a:r>
            <a:r>
              <a:rPr lang="ru-RU" dirty="0"/>
              <a:t>и </a:t>
            </a:r>
            <a:r>
              <a:rPr lang="ru-RU" dirty="0" smtClean="0"/>
              <a:t>ребенка, повышает степень                                                                                     </a:t>
            </a:r>
            <a:r>
              <a:rPr lang="ru-RU" dirty="0"/>
              <a:t>доверия </a:t>
            </a:r>
            <a:r>
              <a:rPr lang="ru-RU" dirty="0" smtClean="0"/>
              <a:t>малыша  к  окружаю-                                               </a:t>
            </a:r>
            <a:r>
              <a:rPr lang="ru-RU" dirty="0" err="1" smtClean="0"/>
              <a:t>щему</a:t>
            </a:r>
            <a:r>
              <a:rPr lang="ru-RU" dirty="0" smtClean="0"/>
              <a:t> </a:t>
            </a:r>
            <a:r>
              <a:rPr lang="ru-RU" dirty="0"/>
              <a:t>миру. </a:t>
            </a:r>
            <a:r>
              <a:rPr lang="ru-RU" dirty="0" smtClean="0"/>
              <a:t>                                                Ритмическое </a:t>
            </a:r>
            <a:r>
              <a:rPr lang="ru-RU" dirty="0"/>
              <a:t>движение </a:t>
            </a:r>
            <a:r>
              <a:rPr lang="ru-RU" dirty="0" smtClean="0"/>
              <a:t> –   в   такт  </a:t>
            </a:r>
            <a:r>
              <a:rPr lang="ru-RU" dirty="0"/>
              <a:t>песенке </a:t>
            </a:r>
            <a:r>
              <a:rPr lang="ru-RU" dirty="0" smtClean="0"/>
              <a:t>                                                             или      стиху       </a:t>
            </a:r>
            <a:r>
              <a:rPr lang="ru-RU" dirty="0"/>
              <a:t>способствует </a:t>
            </a:r>
            <a:r>
              <a:rPr lang="ru-RU" dirty="0" smtClean="0"/>
              <a:t>                                                          развитию   речи    </a:t>
            </a:r>
            <a:r>
              <a:rPr lang="ru-RU" dirty="0"/>
              <a:t>ребенка.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7"/>
          <a:stretch/>
        </p:blipFill>
        <p:spPr bwMode="auto">
          <a:xfrm>
            <a:off x="5048600" y="3789040"/>
            <a:ext cx="3605004" cy="2625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44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60" y="3700318"/>
            <a:ext cx="3816424" cy="2389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rgbClr val="C00000"/>
                </a:solidFill>
              </a:rPr>
              <a:t>Один сюжет – несколько видов деятельности. </a:t>
            </a:r>
            <a:r>
              <a:rPr lang="ru-RU" sz="2200" dirty="0"/>
              <a:t>У</a:t>
            </a:r>
            <a:r>
              <a:rPr lang="ru-RU" sz="2200" dirty="0" smtClean="0"/>
              <a:t>влекательный сюжет сочетает разные виды активностей: </a:t>
            </a:r>
            <a:r>
              <a:rPr lang="ru-RU" sz="2200" dirty="0"/>
              <a:t>пение, рисование, письмо, чтение, предметная деятельность и многие </a:t>
            </a:r>
            <a:r>
              <a:rPr lang="ru-RU" sz="2200" dirty="0" smtClean="0"/>
              <a:t>другие.                           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Вовлекает </a:t>
            </a:r>
            <a:r>
              <a:rPr lang="ru-RU" sz="2200" b="1" dirty="0">
                <a:solidFill>
                  <a:srgbClr val="C00000"/>
                </a:solidFill>
              </a:rPr>
              <a:t>окружающих в игру. </a:t>
            </a:r>
            <a:r>
              <a:rPr lang="ru-RU" sz="2200" b="1" dirty="0" smtClean="0">
                <a:solidFill>
                  <a:srgbClr val="C00000"/>
                </a:solidFill>
              </a:rPr>
              <a:t>                                    </a:t>
            </a:r>
            <a:r>
              <a:rPr lang="ru-RU" sz="2200" dirty="0" smtClean="0"/>
              <a:t>Очень </a:t>
            </a:r>
            <a:r>
              <a:rPr lang="ru-RU" sz="2200" dirty="0"/>
              <a:t>важно – привлекать к игре близких людей, а если их нет рядом, то </a:t>
            </a:r>
            <a:r>
              <a:rPr lang="ru-RU" sz="2200" dirty="0" smtClean="0"/>
              <a:t>других детей или любимые </a:t>
            </a:r>
            <a:r>
              <a:rPr lang="ru-RU" sz="2200" dirty="0"/>
              <a:t>игрушки </a:t>
            </a:r>
            <a:r>
              <a:rPr lang="ru-RU" sz="2200" dirty="0" smtClean="0"/>
              <a:t>малыша. </a:t>
            </a:r>
            <a:r>
              <a:rPr lang="ru-RU" sz="2200" dirty="0"/>
              <a:t>Это способствует разнообразию в общении. </a:t>
            </a:r>
            <a:endParaRPr lang="ru-RU" sz="2200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08" r="17551"/>
          <a:stretch/>
        </p:blipFill>
        <p:spPr bwMode="auto">
          <a:xfrm>
            <a:off x="899592" y="3717032"/>
            <a:ext cx="2376264" cy="23556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500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7992888" cy="5904656"/>
          </a:xfrm>
        </p:spPr>
        <p:txBody>
          <a:bodyPr>
            <a:normAutofit/>
          </a:bodyPr>
          <a:lstStyle/>
          <a:p>
            <a:pPr lvl="0">
              <a:buClr>
                <a:srgbClr val="FE8637"/>
              </a:buClr>
            </a:pPr>
            <a:r>
              <a:rPr lang="ru-RU" sz="2000" b="1" dirty="0">
                <a:solidFill>
                  <a:srgbClr val="C00000"/>
                </a:solidFill>
              </a:rPr>
              <a:t>Завершается похвалой и размещением работы на выставке.                                                                                   </a:t>
            </a:r>
            <a:r>
              <a:rPr lang="ru-RU" sz="2000" dirty="0">
                <a:solidFill>
                  <a:prstClr val="black"/>
                </a:solidFill>
              </a:rPr>
              <a:t>Также мы можем подарить работу близкому человеку. Обязательно привлекаем </a:t>
            </a:r>
            <a:r>
              <a:rPr lang="ru-RU" sz="2000" dirty="0" smtClean="0">
                <a:solidFill>
                  <a:prstClr val="black"/>
                </a:solidFill>
              </a:rPr>
              <a:t>к </a:t>
            </a:r>
            <a:r>
              <a:rPr lang="ru-RU" sz="2000" dirty="0">
                <a:solidFill>
                  <a:prstClr val="black"/>
                </a:solidFill>
              </a:rPr>
              <a:t>рассматриванию работ – игрушки – зайку, например. Чтобы ребенку хотелось играть, хвалите его и в процессе, и в конце игры. Однако, хвалим не самого ребенка, а стараемся хвалить и любоваться тем, что получилось. Организуйте выставку работ, сделайте альбомы творческих трудов малыша. Старайтесь сделать так, чтобы ребенка хвалили и другие члены семьи.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384" y="3501008"/>
            <a:ext cx="3935076" cy="29852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36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96876" y="980728"/>
            <a:ext cx="746934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836712"/>
            <a:ext cx="7499176" cy="115212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/>
                <a:ea typeface="Calibri"/>
              </a:rPr>
              <a:t>Базовые </a:t>
            </a:r>
            <a:r>
              <a:rPr lang="ru-RU" sz="3600" b="1" dirty="0">
                <a:solidFill>
                  <a:schemeClr val="bg1"/>
                </a:solidFill>
                <a:latin typeface="Times New Roman"/>
                <a:ea typeface="Calibri"/>
              </a:rPr>
              <a:t>нарушения при </a:t>
            </a:r>
            <a:r>
              <a:rPr lang="ru-RU" sz="3600" b="1" dirty="0" smtClean="0">
                <a:solidFill>
                  <a:schemeClr val="bg1"/>
                </a:solidFill>
                <a:latin typeface="Times New Roman"/>
                <a:ea typeface="Calibri"/>
              </a:rPr>
              <a:t>аутизме</a:t>
            </a:r>
            <a:r>
              <a:rPr lang="ru-RU" sz="3600" b="1" dirty="0" smtClean="0">
                <a:solidFill>
                  <a:schemeClr val="tx2"/>
                </a:solidFill>
                <a:latin typeface="Times New Roman"/>
                <a:ea typeface="Calibri"/>
              </a:rPr>
              <a:t> 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6750" y="181983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/>
                <a:ea typeface="Calibri"/>
              </a:rPr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00062" y="3272610"/>
            <a:ext cx="3456384" cy="13805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</a:pPr>
            <a:r>
              <a:rPr lang="ru-RU" sz="2400" b="1" dirty="0">
                <a:solidFill>
                  <a:schemeClr val="bg1"/>
                </a:solidFill>
                <a:latin typeface="Times New Roman"/>
                <a:ea typeface="Calibri"/>
              </a:rPr>
              <a:t>Проблемы с </a:t>
            </a: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</a:rPr>
              <a:t> концентрацией </a:t>
            </a:r>
            <a:r>
              <a:rPr lang="ru-RU" sz="2400" b="1" dirty="0">
                <a:solidFill>
                  <a:schemeClr val="bg1"/>
                </a:solidFill>
                <a:latin typeface="Times New Roman"/>
                <a:ea typeface="Calibri"/>
              </a:rPr>
              <a:t>внимания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3481387" cy="136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 rot="10800000" flipV="1">
            <a:off x="5004048" y="2616471"/>
            <a:ext cx="3096344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endParaRPr lang="ru-RU" sz="2000" b="1" dirty="0" smtClean="0">
              <a:solidFill>
                <a:schemeClr val="bg1"/>
              </a:solidFill>
              <a:latin typeface="Times New Roman"/>
              <a:ea typeface="Calibri"/>
            </a:endParaRPr>
          </a:p>
          <a:p>
            <a:pPr lvl="0" algn="ctr">
              <a:spcBef>
                <a:spcPct val="20000"/>
              </a:spcBef>
            </a:pPr>
            <a:endParaRPr lang="ru-RU" sz="2400" b="1" dirty="0" smtClean="0">
              <a:solidFill>
                <a:schemeClr val="bg1"/>
              </a:solidFill>
              <a:latin typeface="Times New Roman"/>
              <a:ea typeface="Calibri"/>
            </a:endParaRPr>
          </a:p>
          <a:p>
            <a:pPr lvl="0" algn="ctr">
              <a:spcBef>
                <a:spcPct val="20000"/>
              </a:spcBef>
            </a:pPr>
            <a:r>
              <a:rPr lang="ru-RU" sz="2400" b="1" dirty="0" smtClean="0">
                <a:solidFill>
                  <a:schemeClr val="bg1"/>
                </a:solidFill>
                <a:latin typeface="Times New Roman"/>
                <a:ea typeface="Calibri"/>
              </a:rPr>
              <a:t>Проблемы налаживания контакта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2400332" y="1916575"/>
            <a:ext cx="255844" cy="13275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967" y="1935255"/>
            <a:ext cx="317500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30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           Правила игры с ребёнком: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7200800" cy="48737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1 Играйте сами</a:t>
            </a:r>
          </a:p>
          <a:p>
            <a:pPr marL="0" indent="0">
              <a:buNone/>
            </a:pPr>
            <a:r>
              <a:rPr lang="ru-RU" dirty="0" smtClean="0"/>
              <a:t>2 Позвольте ребёнку наблюдать</a:t>
            </a:r>
          </a:p>
          <a:p>
            <a:pPr marL="0" indent="0">
              <a:buNone/>
            </a:pPr>
            <a:r>
              <a:rPr lang="ru-RU" dirty="0" smtClean="0"/>
              <a:t>3 Начинать с простых игр и повторять любимые</a:t>
            </a:r>
          </a:p>
          <a:p>
            <a:pPr marL="0" indent="0">
              <a:buNone/>
            </a:pPr>
            <a:r>
              <a:rPr lang="ru-RU" dirty="0" smtClean="0"/>
              <a:t>4 Разговаривать с ребенком во время игры</a:t>
            </a:r>
          </a:p>
          <a:p>
            <a:pPr marL="0" indent="0">
              <a:buNone/>
            </a:pPr>
            <a:r>
              <a:rPr lang="ru-RU" dirty="0" smtClean="0"/>
              <a:t>5 Больше хвалите</a:t>
            </a:r>
          </a:p>
          <a:p>
            <a:pPr marL="0" indent="0">
              <a:buNone/>
            </a:pPr>
            <a:r>
              <a:rPr lang="ru-RU" dirty="0" smtClean="0"/>
              <a:t>6 Импровизируйте</a:t>
            </a:r>
          </a:p>
          <a:p>
            <a:pPr marL="0" indent="0">
              <a:buNone/>
            </a:pPr>
            <a:r>
              <a:rPr lang="ru-RU" dirty="0" smtClean="0"/>
              <a:t>7 Заканчивайте вовремя</a:t>
            </a:r>
          </a:p>
          <a:p>
            <a:pPr marL="0" indent="0">
              <a:buNone/>
            </a:pPr>
            <a:r>
              <a:rPr lang="ru-RU" dirty="0" smtClean="0"/>
              <a:t>8 Не путайте игру и обучение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039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Игра «Ягодки в корзинке»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6"/>
          <a:stretch/>
        </p:blipFill>
        <p:spPr bwMode="auto">
          <a:xfrm>
            <a:off x="899592" y="1052738"/>
            <a:ext cx="2304256" cy="259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94" b="10393"/>
          <a:stretch/>
        </p:blipFill>
        <p:spPr bwMode="auto">
          <a:xfrm>
            <a:off x="4499992" y="1052736"/>
            <a:ext cx="3538909" cy="262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149080"/>
            <a:ext cx="3312368" cy="2484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4077072"/>
            <a:ext cx="3288681" cy="2466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98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3655218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441514"/>
            <a:ext cx="4320480" cy="297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92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Ольга\Desktop\Фото для презентации\20180428_101722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11"/>
          <a:stretch/>
        </p:blipFill>
        <p:spPr bwMode="auto">
          <a:xfrm rot="5400000">
            <a:off x="970195" y="613554"/>
            <a:ext cx="2592288" cy="260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Ольга\Desktop\Фото для презентации\20180428_1017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6"/>
          <a:stretch/>
        </p:blipFill>
        <p:spPr bwMode="auto">
          <a:xfrm rot="5400000">
            <a:off x="4863758" y="577480"/>
            <a:ext cx="2593696" cy="2536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Ольга\Desktop\Фото для презентации\20180428_10174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26" r="15771" b="13217"/>
          <a:stretch/>
        </p:blipFill>
        <p:spPr bwMode="auto">
          <a:xfrm rot="5400000">
            <a:off x="854287" y="3538049"/>
            <a:ext cx="2906112" cy="267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Ольга\Desktop\Фото для презентации\20180428_10301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27"/>
          <a:stretch/>
        </p:blipFill>
        <p:spPr bwMode="auto">
          <a:xfrm rot="5400000">
            <a:off x="4695099" y="3369646"/>
            <a:ext cx="2931015" cy="303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056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«Дождик»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Ольга\Desktop\Фото для презентации\20180214_10342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84" y="980727"/>
            <a:ext cx="2868083" cy="215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Ольга\Desktop\Фото для презентации\20180214_10374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" b="3521"/>
          <a:stretch/>
        </p:blipFill>
        <p:spPr bwMode="auto">
          <a:xfrm>
            <a:off x="4283968" y="980727"/>
            <a:ext cx="3154697" cy="234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Ольга\Desktop\Фото для презентации\20180214_105225_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2893799" cy="217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Ольга\Desktop\Фото для презентации\20180214_10523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5" t="11553" r="11507" b="16961"/>
          <a:stretch/>
        </p:blipFill>
        <p:spPr bwMode="auto">
          <a:xfrm>
            <a:off x="4317667" y="3861048"/>
            <a:ext cx="3120998" cy="2170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26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«Кабачки»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Ольга\Desktop\Фото для презентации\20180627_094810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55"/>
          <a:stretch/>
        </p:blipFill>
        <p:spPr bwMode="auto">
          <a:xfrm rot="5400000">
            <a:off x="63514" y="2032830"/>
            <a:ext cx="4104456" cy="300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Ольга\Desktop\Фото для презентации\20180627_09582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8" r="12064"/>
          <a:stretch/>
        </p:blipFill>
        <p:spPr bwMode="auto">
          <a:xfrm>
            <a:off x="3947557" y="1052736"/>
            <a:ext cx="372436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Ольга\Desktop\Фото для презентации\20180627_10455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3" r="9523"/>
          <a:stretch/>
        </p:blipFill>
        <p:spPr bwMode="auto">
          <a:xfrm rot="5400000">
            <a:off x="4498522" y="4137394"/>
            <a:ext cx="2622431" cy="2213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25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игры 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Ольга\Desktop\Фото для презентации\20180629_102152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67"/>
          <a:stretch/>
        </p:blipFill>
        <p:spPr bwMode="auto">
          <a:xfrm rot="5400000">
            <a:off x="706579" y="1416234"/>
            <a:ext cx="2662252" cy="213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Ольга\Desktop\Фото для презентации\IMG_785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996319"/>
            <a:ext cx="3780420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Ольга\Desktop\Фото для презентации\20180406_1526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699" y="1167374"/>
            <a:ext cx="3120347" cy="234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Ольга\Desktop\Фото для презентации\20180629_10180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39"/>
          <a:stretch/>
        </p:blipFill>
        <p:spPr bwMode="auto">
          <a:xfrm rot="5400000">
            <a:off x="5063054" y="4159315"/>
            <a:ext cx="2785034" cy="189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040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Игры-шнуровки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Ольга\Desktop\Фото для презентации\20180301_110836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66" r="13661" b="19109"/>
          <a:stretch/>
        </p:blipFill>
        <p:spPr bwMode="auto">
          <a:xfrm>
            <a:off x="827583" y="1089684"/>
            <a:ext cx="2661945" cy="228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Ольга\Desktop\Фото для презентации\20180403_0953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40" t="75" r="11608" b="-75"/>
          <a:stretch/>
        </p:blipFill>
        <p:spPr bwMode="auto">
          <a:xfrm rot="5400000">
            <a:off x="840949" y="3642465"/>
            <a:ext cx="2648309" cy="267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Ольга\Desktop\Фото для презентации\IMG_20161220_110245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3273701" cy="390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20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Работы ребёнка с РДА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1266" name="Picture 2" descr="C:\Users\Ольга\Desktop\Фото для презентации\IMG_20171129_101535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8" r="12785" b="3890"/>
          <a:stretch/>
        </p:blipFill>
        <p:spPr bwMode="auto">
          <a:xfrm>
            <a:off x="640886" y="1049770"/>
            <a:ext cx="3512097" cy="2451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Ольга\Desktop\Фото для презентации\IMG_20171129_10154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5" t="2306" r="11161"/>
          <a:stretch/>
        </p:blipFill>
        <p:spPr bwMode="auto">
          <a:xfrm>
            <a:off x="4644008" y="1041428"/>
            <a:ext cx="3702671" cy="245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Ольга\Desktop\Фото для презентации\IMG_20171129_1016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1" r="14017" b="6043"/>
          <a:stretch/>
        </p:blipFill>
        <p:spPr bwMode="auto">
          <a:xfrm>
            <a:off x="611560" y="3861048"/>
            <a:ext cx="3554083" cy="247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Ольга\Desktop\Фото для презентации\IMG_20171129_10240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78" t="3991" r="15270"/>
          <a:stretch/>
        </p:blipFill>
        <p:spPr bwMode="auto">
          <a:xfrm>
            <a:off x="4764929" y="3770839"/>
            <a:ext cx="3460828" cy="257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45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Ольга\Desktop\Фото для презентации\IMG_20171129_101617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" t="12913" r="4120" b="21308"/>
          <a:stretch/>
        </p:blipFill>
        <p:spPr bwMode="auto">
          <a:xfrm>
            <a:off x="762099" y="476672"/>
            <a:ext cx="706889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C:\Users\Ольга\Desktop\Фото для презентации\IMG_20171129_10194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28" b="20074"/>
          <a:stretch/>
        </p:blipFill>
        <p:spPr bwMode="auto">
          <a:xfrm>
            <a:off x="755576" y="3717032"/>
            <a:ext cx="7124541" cy="2389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88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Вовлечение ребёнка в наш общий мир посредством эмоций – основа его успешного развития, как социального,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так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интеллектуального. 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05064"/>
            <a:ext cx="3305944" cy="2479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54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Ольга\Desktop\Фото для презентации\IMG_20171129_1016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3" r="11736"/>
          <a:stretch/>
        </p:blipFill>
        <p:spPr bwMode="auto">
          <a:xfrm>
            <a:off x="539552" y="299710"/>
            <a:ext cx="4161745" cy="273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Ольга\Desktop\Фото для презентации\IMG_20170126_094624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3" t="6570" r="15187" b="5401"/>
          <a:stretch/>
        </p:blipFill>
        <p:spPr bwMode="auto">
          <a:xfrm>
            <a:off x="539552" y="3429000"/>
            <a:ext cx="4089737" cy="2811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Ольга\Desktop\Фото для презентации\IMG_20171129_1025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8" r="17265"/>
          <a:stretch/>
        </p:blipFill>
        <p:spPr bwMode="auto">
          <a:xfrm>
            <a:off x="4856764" y="278233"/>
            <a:ext cx="3694032" cy="2758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Ольга\Desktop\Фото для презентации\IMG_20171129_10183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1" t="3948" r="20801" b="5883"/>
          <a:stretch/>
        </p:blipFill>
        <p:spPr bwMode="auto">
          <a:xfrm>
            <a:off x="4767403" y="3429000"/>
            <a:ext cx="3872753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41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Ольга\Desktop\Фото для презентации\IMG-20210513-WA0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3168" y="3796128"/>
            <a:ext cx="3203509" cy="240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Ольга\Desktop\Фото для презентации\20210517_172942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52" r="26184"/>
          <a:stretch/>
        </p:blipFill>
        <p:spPr bwMode="auto">
          <a:xfrm>
            <a:off x="971600" y="355613"/>
            <a:ext cx="2474639" cy="284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Ольга\Desktop\Фото для презентации\20210517_1834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568" y="322412"/>
            <a:ext cx="3468180" cy="277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Ольга\Desktop\Фото для презентации\Screenshot_20210518-005314_Gallery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" t="12361" r="-1321" b="27157"/>
          <a:stretch/>
        </p:blipFill>
        <p:spPr bwMode="auto">
          <a:xfrm>
            <a:off x="4788024" y="3437782"/>
            <a:ext cx="2901090" cy="3119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633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4365104"/>
            <a:ext cx="6305128" cy="210884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AllodsWest" panose="02000000000000000000" pitchFamily="2" charset="0"/>
              </a:rPr>
              <a:t>       Презентацию подготовила                                                               </a:t>
            </a:r>
          </a:p>
          <a:p>
            <a:pPr marL="0" indent="0">
              <a:buNone/>
            </a:pPr>
            <a:r>
              <a:rPr lang="ru-RU" dirty="0">
                <a:latin typeface="AllodsWest" panose="02000000000000000000" pitchFamily="2" charset="0"/>
              </a:rPr>
              <a:t> </a:t>
            </a:r>
            <a:r>
              <a:rPr lang="ru-RU" dirty="0" smtClean="0">
                <a:latin typeface="AllodsWest" panose="02000000000000000000" pitchFamily="2" charset="0"/>
              </a:rPr>
              <a:t>  учитель –дефектолог МБДОУ №2                                                                   </a:t>
            </a:r>
          </a:p>
          <a:p>
            <a:pPr marL="0" indent="0">
              <a:buNone/>
            </a:pPr>
            <a:r>
              <a:rPr lang="ru-RU" dirty="0">
                <a:latin typeface="AllodsWest" panose="02000000000000000000" pitchFamily="2" charset="0"/>
              </a:rPr>
              <a:t> </a:t>
            </a:r>
            <a:r>
              <a:rPr lang="ru-RU" dirty="0" smtClean="0">
                <a:latin typeface="AllodsWest" panose="02000000000000000000" pitchFamily="2" charset="0"/>
              </a:rPr>
              <a:t>      Аксененко Ольга Петровна</a:t>
            </a:r>
            <a:endParaRPr lang="ru-RU" dirty="0">
              <a:latin typeface="AllodsWest" panose="02000000000000000000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05" y="188640"/>
            <a:ext cx="8503559" cy="6365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214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RDI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разработанный </a:t>
            </a:r>
            <a:r>
              <a:rPr lang="ru-RU" b="1" dirty="0" smtClean="0">
                <a:solidFill>
                  <a:schemeClr val="tx2"/>
                </a:solidFill>
                <a:latin typeface="Times New Roman"/>
              </a:rPr>
              <a:t>а</a:t>
            </a:r>
            <a:r>
              <a:rPr lang="ru-RU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мериканскими психологами </a:t>
            </a:r>
            <a:r>
              <a:rPr lang="ru-RU" b="1" dirty="0">
                <a:solidFill>
                  <a:schemeClr val="tx2"/>
                </a:solidFill>
                <a:latin typeface="Times New Roman"/>
                <a:ea typeface="Times New Roman"/>
              </a:rPr>
              <a:t>Стивен </a:t>
            </a:r>
            <a:r>
              <a:rPr lang="ru-RU" b="1" dirty="0" err="1">
                <a:solidFill>
                  <a:schemeClr val="tx2"/>
                </a:solidFill>
                <a:latin typeface="Times New Roman"/>
                <a:ea typeface="Times New Roman"/>
              </a:rPr>
              <a:t>Гатстин</a:t>
            </a:r>
            <a:r>
              <a:rPr lang="ru-RU" b="1" dirty="0">
                <a:solidFill>
                  <a:schemeClr val="tx2"/>
                </a:solidFill>
                <a:latin typeface="Times New Roman"/>
                <a:ea typeface="Times New Roman"/>
              </a:rPr>
              <a:t> и Рашель Шили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C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истема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диагностико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-коррекционной работы  с аутичными дошкольниками </a:t>
            </a:r>
            <a:r>
              <a:rPr lang="en-US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С.В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b="1" dirty="0" err="1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Ихсановой</a:t>
            </a:r>
            <a:endParaRPr lang="en-US" b="1" dirty="0" smtClean="0">
              <a:solidFill>
                <a:schemeClr val="tx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Методика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О.Н. Тепляковой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5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444444"/>
                </a:solidFill>
                <a:latin typeface="Times New Roman"/>
                <a:ea typeface="Times New Roman"/>
              </a:rPr>
              <a:t>Этапы,  которые пропустил ребенок-</a:t>
            </a:r>
            <a:r>
              <a:rPr lang="ru-RU" sz="2800" b="1" dirty="0" err="1" smtClean="0">
                <a:solidFill>
                  <a:srgbClr val="444444"/>
                </a:solidFill>
                <a:latin typeface="Times New Roman"/>
                <a:ea typeface="Times New Roman"/>
              </a:rPr>
              <a:t>аутист</a:t>
            </a:r>
            <a:r>
              <a:rPr lang="ru-RU" sz="2800" b="1" dirty="0" smtClean="0">
                <a:solidFill>
                  <a:srgbClr val="444444"/>
                </a:solidFill>
                <a:latin typeface="Times New Roman"/>
                <a:ea typeface="Times New Roman"/>
              </a:rPr>
              <a:t>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у</a:t>
            </a: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станавливает контакт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глазами</a:t>
            </a:r>
            <a:endParaRPr lang="ru-RU" dirty="0"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обращает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внимание на мимику, жесты, интонацию</a:t>
            </a:r>
            <a:endParaRPr lang="ru-RU" dirty="0"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учиться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делиться эмоциями, радостью</a:t>
            </a:r>
            <a:endParaRPr lang="ru-RU" dirty="0"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предвкушает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желает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совместных игр</a:t>
            </a:r>
            <a:endParaRPr lang="ru-RU" dirty="0"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понимает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сам объясняется жестами,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мимикой</a:t>
            </a:r>
            <a:endParaRPr lang="ru-RU" dirty="0"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учится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улавливать и понимать реакцию другого человека</a:t>
            </a:r>
            <a:endParaRPr lang="ru-RU" dirty="0"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следует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правилам, </a:t>
            </a: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соблюдает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очередность</a:t>
            </a:r>
            <a:endParaRPr lang="ru-RU" dirty="0">
              <a:ea typeface="Calibri"/>
              <a:cs typeface="Times New Roman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не зацикливается 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на одном, быстро </a:t>
            </a: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переключает внимание</a:t>
            </a:r>
            <a:r>
              <a:rPr lang="ru-RU" dirty="0" smtClean="0">
                <a:ea typeface="Times New Roman"/>
                <a:cs typeface="Times New Roman"/>
              </a:rPr>
              <a:t>  </a:t>
            </a:r>
            <a:r>
              <a:rPr lang="ru-RU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и</a:t>
            </a:r>
            <a:r>
              <a:rPr lang="ru-RU" dirty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  т.д.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91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коррекционной работы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6710" y="1772816"/>
            <a:ext cx="730123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Восстановление процесса </a:t>
            </a: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взаимодействия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46710" y="3358309"/>
            <a:ext cx="730123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Разбудить </a:t>
            </a: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поиск роста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65956" y="4941168"/>
            <a:ext cx="7301233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/>
                <a:ea typeface="Times New Roman"/>
              </a:rPr>
              <a:t>Работа </a:t>
            </a:r>
            <a:r>
              <a:rPr lang="ru-RU" sz="2800" b="1" dirty="0">
                <a:solidFill>
                  <a:schemeClr val="bg1"/>
                </a:solidFill>
                <a:latin typeface="Times New Roman"/>
                <a:ea typeface="Times New Roman"/>
              </a:rPr>
              <a:t>над гибкостью психических процессов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 flipH="1">
            <a:off x="4257678" y="2687216"/>
            <a:ext cx="386329" cy="5977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flipH="1">
            <a:off x="4257678" y="4272709"/>
            <a:ext cx="386329" cy="5977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94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err="1" smtClean="0">
                <a:solidFill>
                  <a:schemeClr val="tx2"/>
                </a:solidFill>
                <a:latin typeface="Times New Roman"/>
                <a:ea typeface="Times New Roman"/>
              </a:rPr>
              <a:t>Приглашем</a:t>
            </a:r>
            <a:r>
              <a:rPr lang="ru-RU" sz="3600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 </a:t>
            </a:r>
            <a:r>
              <a:rPr lang="ru-RU" sz="3600" b="1" dirty="0">
                <a:solidFill>
                  <a:schemeClr val="tx2"/>
                </a:solidFill>
                <a:latin typeface="Times New Roman"/>
                <a:ea typeface="Times New Roman"/>
              </a:rPr>
              <a:t>ребёнка-</a:t>
            </a:r>
            <a:r>
              <a:rPr lang="ru-RU" sz="3600" b="1" dirty="0" err="1">
                <a:solidFill>
                  <a:schemeClr val="tx2"/>
                </a:solidFill>
                <a:latin typeface="Times New Roman"/>
                <a:ea typeface="Times New Roman"/>
              </a:rPr>
              <a:t>аутиста</a:t>
            </a:r>
            <a:r>
              <a:rPr lang="ru-RU" sz="3600" b="1" dirty="0">
                <a:solidFill>
                  <a:schemeClr val="tx2"/>
                </a:solidFill>
                <a:latin typeface="Times New Roman"/>
                <a:ea typeface="Times New Roman"/>
              </a:rPr>
              <a:t> к взаимодействию</a:t>
            </a:r>
            <a:endParaRPr lang="ru-RU" sz="3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800" dirty="0" smtClean="0">
                <a:latin typeface="Times New Roman"/>
                <a:ea typeface="Times New Roman"/>
              </a:rPr>
              <a:t>провоцируйте </a:t>
            </a:r>
            <a:r>
              <a:rPr lang="ru-RU" sz="2800" dirty="0">
                <a:latin typeface="Times New Roman"/>
                <a:ea typeface="Times New Roman"/>
              </a:rPr>
              <a:t>визуальный </a:t>
            </a:r>
            <a:r>
              <a:rPr lang="ru-RU" sz="2800" dirty="0" smtClean="0">
                <a:latin typeface="Times New Roman"/>
                <a:ea typeface="Times New Roman"/>
              </a:rPr>
              <a:t>контакт</a:t>
            </a:r>
          </a:p>
          <a:p>
            <a:r>
              <a:rPr lang="ru-RU" sz="2800" dirty="0">
                <a:latin typeface="Times New Roman"/>
                <a:ea typeface="Times New Roman"/>
              </a:rPr>
              <a:t>когда ребенок смотрит, </a:t>
            </a:r>
            <a:r>
              <a:rPr lang="ru-RU" sz="2800" dirty="0" smtClean="0">
                <a:latin typeface="Times New Roman"/>
                <a:ea typeface="Times New Roman"/>
              </a:rPr>
              <a:t>улыбайтесь</a:t>
            </a:r>
          </a:p>
          <a:p>
            <a:r>
              <a:rPr lang="ru-RU" sz="2800" dirty="0" smtClean="0">
                <a:latin typeface="Times New Roman"/>
                <a:ea typeface="Times New Roman"/>
              </a:rPr>
              <a:t>говорите </a:t>
            </a:r>
            <a:r>
              <a:rPr lang="ru-RU" sz="2800" dirty="0">
                <a:latin typeface="Times New Roman"/>
                <a:ea typeface="Times New Roman"/>
              </a:rPr>
              <a:t>мало и по </a:t>
            </a:r>
            <a:r>
              <a:rPr lang="ru-RU" sz="2800" dirty="0" smtClean="0">
                <a:latin typeface="Times New Roman"/>
                <a:ea typeface="Times New Roman"/>
              </a:rPr>
              <a:t>существу</a:t>
            </a:r>
          </a:p>
          <a:p>
            <a:r>
              <a:rPr lang="ru-RU" sz="2800" dirty="0">
                <a:latin typeface="Times New Roman"/>
                <a:ea typeface="Times New Roman"/>
              </a:rPr>
              <a:t>больше и ярче жестикулировать, использовать мимику, интонацию и </a:t>
            </a:r>
            <a:r>
              <a:rPr lang="ru-RU" sz="2800" dirty="0" smtClean="0">
                <a:latin typeface="Times New Roman"/>
                <a:ea typeface="Times New Roman"/>
              </a:rPr>
              <a:t>междометия</a:t>
            </a:r>
          </a:p>
          <a:p>
            <a:r>
              <a:rPr lang="ru-RU" sz="2800" dirty="0" smtClean="0">
                <a:latin typeface="Times New Roman"/>
                <a:ea typeface="Times New Roman"/>
              </a:rPr>
              <a:t>Используйте очередность и передавайте </a:t>
            </a:r>
            <a:r>
              <a:rPr lang="ru-RU" sz="2800" dirty="0">
                <a:latin typeface="Times New Roman"/>
                <a:ea typeface="Times New Roman"/>
              </a:rPr>
              <a:t>из рук в руки все что </a:t>
            </a:r>
            <a:r>
              <a:rPr lang="ru-RU" sz="2800" dirty="0" smtClean="0">
                <a:latin typeface="Times New Roman"/>
                <a:ea typeface="Times New Roman"/>
              </a:rPr>
              <a:t>угодно</a:t>
            </a:r>
          </a:p>
          <a:p>
            <a:r>
              <a:rPr lang="ru-RU" sz="2800" dirty="0">
                <a:latin typeface="Times New Roman"/>
                <a:ea typeface="Times New Roman"/>
              </a:rPr>
              <a:t>имитируйте </a:t>
            </a:r>
            <a:r>
              <a:rPr lang="ru-RU" sz="2800" dirty="0" smtClean="0">
                <a:latin typeface="Times New Roman"/>
                <a:ea typeface="Times New Roman"/>
              </a:rPr>
              <a:t>речь ребенка</a:t>
            </a:r>
          </a:p>
          <a:p>
            <a:pPr lvl="0"/>
            <a:r>
              <a:rPr lang="ru-RU" sz="2800" dirty="0">
                <a:solidFill>
                  <a:prstClr val="black"/>
                </a:solidFill>
                <a:latin typeface="Times New Roman"/>
                <a:ea typeface="Times New Roman"/>
              </a:rPr>
              <a:t>используйте преувеличенное </a:t>
            </a: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непонимание</a:t>
            </a:r>
          </a:p>
          <a:p>
            <a:pPr marL="0" lvl="0" indent="0">
              <a:buNone/>
            </a:pP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/>
            <a:endParaRPr lang="ru-RU" sz="28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>
              <a:buNone/>
            </a:pPr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/>
            <a:endParaRPr lang="ru-RU" sz="28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lvl="0"/>
            <a:endParaRPr lang="ru-RU" sz="28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5391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5750099"/>
          </a:xfrm>
        </p:spPr>
        <p:txBody>
          <a:bodyPr>
            <a:normAutofit fontScale="47500" lnSpcReduction="20000"/>
          </a:bodyPr>
          <a:lstStyle/>
          <a:p>
            <a:r>
              <a:rPr lang="ru-RU" sz="5500" dirty="0" smtClean="0">
                <a:latin typeface="Times New Roman"/>
                <a:ea typeface="Times New Roman"/>
              </a:rPr>
              <a:t>нестандартно играйте</a:t>
            </a:r>
          </a:p>
          <a:p>
            <a:r>
              <a:rPr lang="ru-RU" sz="5500" dirty="0">
                <a:latin typeface="Times New Roman"/>
                <a:ea typeface="Times New Roman"/>
              </a:rPr>
              <a:t>м</a:t>
            </a:r>
            <a:r>
              <a:rPr lang="ru-RU" sz="5500" dirty="0" smtClean="0">
                <a:latin typeface="Times New Roman"/>
                <a:ea typeface="Times New Roman"/>
              </a:rPr>
              <a:t>еняйте </a:t>
            </a:r>
            <a:r>
              <a:rPr lang="ru-RU" sz="5500" dirty="0">
                <a:latin typeface="Times New Roman"/>
                <a:ea typeface="Times New Roman"/>
              </a:rPr>
              <a:t>силу голоса, </a:t>
            </a:r>
            <a:r>
              <a:rPr lang="ru-RU" sz="5500" dirty="0" smtClean="0">
                <a:latin typeface="Times New Roman"/>
                <a:ea typeface="Times New Roman"/>
              </a:rPr>
              <a:t>жестикулируйте</a:t>
            </a:r>
          </a:p>
          <a:p>
            <a:r>
              <a:rPr lang="ru-RU" sz="5500" dirty="0" smtClean="0">
                <a:latin typeface="Times New Roman"/>
                <a:ea typeface="Times New Roman"/>
              </a:rPr>
              <a:t>придерживайте </a:t>
            </a:r>
            <a:r>
              <a:rPr lang="ru-RU" sz="5500" dirty="0">
                <a:latin typeface="Times New Roman"/>
                <a:ea typeface="Times New Roman"/>
              </a:rPr>
              <a:t>самое интересное и ценное и только когда ребенок </a:t>
            </a:r>
            <a:r>
              <a:rPr lang="ru-RU" sz="5500" dirty="0" smtClean="0">
                <a:latin typeface="Times New Roman"/>
                <a:ea typeface="Times New Roman"/>
              </a:rPr>
              <a:t>посмотрит, </a:t>
            </a:r>
            <a:r>
              <a:rPr lang="ru-RU" sz="5500" dirty="0">
                <a:latin typeface="Times New Roman"/>
                <a:ea typeface="Times New Roman"/>
              </a:rPr>
              <a:t>тогда отдавайте </a:t>
            </a:r>
            <a:endParaRPr lang="ru-RU" sz="5500" dirty="0" smtClean="0">
              <a:latin typeface="Times New Roman"/>
              <a:ea typeface="Times New Roman"/>
            </a:endParaRPr>
          </a:p>
          <a:p>
            <a:r>
              <a:rPr lang="ru-RU" sz="5500" dirty="0">
                <a:latin typeface="Times New Roman"/>
                <a:ea typeface="Times New Roman"/>
              </a:rPr>
              <a:t>реквизит для совместных игр должен быть </a:t>
            </a:r>
            <a:r>
              <a:rPr lang="ru-RU" sz="5500" dirty="0" smtClean="0">
                <a:latin typeface="Times New Roman"/>
                <a:ea typeface="Times New Roman"/>
              </a:rPr>
              <a:t>простейший</a:t>
            </a:r>
          </a:p>
          <a:p>
            <a:r>
              <a:rPr lang="ru-RU" sz="5500" dirty="0">
                <a:latin typeface="Times New Roman"/>
                <a:ea typeface="Times New Roman"/>
              </a:rPr>
              <a:t>не используйте инструкции, вопросы, не </a:t>
            </a:r>
            <a:r>
              <a:rPr lang="ru-RU" sz="5500" dirty="0" smtClean="0">
                <a:latin typeface="Times New Roman"/>
                <a:ea typeface="Times New Roman"/>
              </a:rPr>
              <a:t>заставляйте</a:t>
            </a:r>
          </a:p>
          <a:p>
            <a:r>
              <a:rPr lang="ru-RU" sz="5500" dirty="0">
                <a:solidFill>
                  <a:srgbClr val="000000"/>
                </a:solidFill>
                <a:latin typeface="Times New Roman"/>
                <a:ea typeface="Times New Roman"/>
              </a:rPr>
              <a:t>демонстрируем себя ясно и </a:t>
            </a:r>
            <a:r>
              <a:rPr lang="ru-RU" sz="55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выразительно</a:t>
            </a:r>
            <a:endParaRPr lang="ru-RU" sz="5500" dirty="0" smtClean="0">
              <a:latin typeface="Times New Roman"/>
              <a:ea typeface="Times New Roman"/>
            </a:endParaRPr>
          </a:p>
          <a:p>
            <a:r>
              <a:rPr lang="ru-RU" sz="5500" dirty="0">
                <a:latin typeface="Times New Roman"/>
                <a:ea typeface="Times New Roman"/>
              </a:rPr>
              <a:t>н</a:t>
            </a:r>
            <a:r>
              <a:rPr lang="ru-RU" sz="5500" dirty="0" smtClean="0">
                <a:latin typeface="Times New Roman"/>
                <a:ea typeface="Times New Roman"/>
              </a:rPr>
              <a:t>е реагируйте </a:t>
            </a:r>
            <a:r>
              <a:rPr lang="ru-RU" sz="5500" dirty="0">
                <a:latin typeface="Times New Roman"/>
                <a:ea typeface="Times New Roman"/>
              </a:rPr>
              <a:t>на каждую истерику и </a:t>
            </a:r>
            <a:r>
              <a:rPr lang="ru-RU" sz="5500" dirty="0" smtClean="0">
                <a:latin typeface="Times New Roman"/>
                <a:ea typeface="Times New Roman"/>
              </a:rPr>
              <a:t>неудачу</a:t>
            </a:r>
          </a:p>
          <a:p>
            <a:r>
              <a:rPr lang="ru-RU" sz="5500" dirty="0">
                <a:latin typeface="Times New Roman"/>
                <a:ea typeface="Times New Roman"/>
              </a:rPr>
              <a:t>не говорите часто «молодец</a:t>
            </a:r>
            <a:r>
              <a:rPr lang="ru-RU" sz="5500" dirty="0" smtClean="0">
                <a:latin typeface="Times New Roman"/>
                <a:ea typeface="Times New Roman"/>
              </a:rPr>
              <a:t>»</a:t>
            </a:r>
            <a:r>
              <a:rPr lang="ru-RU" sz="5500" dirty="0">
                <a:latin typeface="Times New Roman"/>
                <a:ea typeface="Times New Roman"/>
              </a:rPr>
              <a:t> пока для </a:t>
            </a:r>
            <a:r>
              <a:rPr lang="ru-RU" sz="5500" dirty="0" smtClean="0">
                <a:latin typeface="Times New Roman"/>
                <a:ea typeface="Times New Roman"/>
              </a:rPr>
              <a:t>ребёнка </a:t>
            </a:r>
            <a:r>
              <a:rPr lang="ru-RU" sz="5500" dirty="0">
                <a:latin typeface="Times New Roman"/>
                <a:ea typeface="Times New Roman"/>
              </a:rPr>
              <a:t>это ничего не значит</a:t>
            </a:r>
            <a:r>
              <a:rPr lang="ru-RU" sz="5500" dirty="0" smtClean="0">
                <a:latin typeface="Times New Roman"/>
                <a:ea typeface="Times New Roman"/>
              </a:rPr>
              <a:t> </a:t>
            </a:r>
          </a:p>
          <a:p>
            <a:r>
              <a:rPr lang="ru-RU" sz="5500" dirty="0" smtClean="0">
                <a:latin typeface="Times New Roman"/>
                <a:ea typeface="Times New Roman"/>
              </a:rPr>
              <a:t>работа </a:t>
            </a:r>
            <a:r>
              <a:rPr lang="ru-RU" sz="5500" dirty="0">
                <a:latin typeface="Times New Roman"/>
                <a:ea typeface="Times New Roman"/>
              </a:rPr>
              <a:t>над жестикуляцией </a:t>
            </a:r>
            <a:endParaRPr lang="ru-RU" sz="5500" dirty="0" smtClean="0">
              <a:latin typeface="Times New Roman"/>
              <a:ea typeface="Times New Roman"/>
            </a:endParaRPr>
          </a:p>
          <a:p>
            <a:r>
              <a:rPr lang="ru-RU" sz="5500" dirty="0">
                <a:solidFill>
                  <a:srgbClr val="000000"/>
                </a:solidFill>
                <a:latin typeface="Times New Roman"/>
                <a:ea typeface="Times New Roman"/>
              </a:rPr>
              <a:t>Не подстраиваться под социальную пассивность ребёнка</a:t>
            </a:r>
            <a:r>
              <a:rPr lang="ru-RU" sz="2800" dirty="0">
                <a:solidFill>
                  <a:srgbClr val="000000"/>
                </a:solidFill>
                <a:latin typeface="Times New Roman"/>
                <a:ea typeface="Times New Roman"/>
              </a:rPr>
              <a:t>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7713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/>
                <a:ea typeface="Calibri"/>
              </a:rPr>
              <a:t>Игры на взаимодействие и </a:t>
            </a:r>
            <a:r>
              <a:rPr lang="ru-RU" sz="2800" b="1" dirty="0" smtClean="0">
                <a:solidFill>
                  <a:schemeClr val="tx2"/>
                </a:solidFill>
                <a:latin typeface="Times New Roman"/>
                <a:ea typeface="Calibri"/>
              </a:rPr>
              <a:t/>
            </a:r>
            <a:br>
              <a:rPr lang="ru-RU" sz="2800" b="1" dirty="0" smtClean="0">
                <a:solidFill>
                  <a:schemeClr val="tx2"/>
                </a:solidFill>
                <a:latin typeface="Times New Roman"/>
                <a:ea typeface="Calibri"/>
              </a:rPr>
            </a:br>
            <a:r>
              <a:rPr lang="ru-RU" sz="2800" b="1" dirty="0" smtClean="0">
                <a:solidFill>
                  <a:schemeClr val="tx2"/>
                </a:solidFill>
                <a:latin typeface="Times New Roman"/>
                <a:ea typeface="Calibri"/>
              </a:rPr>
              <a:t>развития </a:t>
            </a:r>
            <a:r>
              <a:rPr lang="ru-RU" sz="2800" b="1" dirty="0">
                <a:solidFill>
                  <a:schemeClr val="tx2"/>
                </a:solidFill>
                <a:latin typeface="Times New Roman"/>
                <a:ea typeface="Calibri"/>
              </a:rPr>
              <a:t>тактильных ощущений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6146" name="Picture 2" descr="C:\Users\Ольга\Desktop\Фото для презентации\20210514_11072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4" r="12475"/>
          <a:stretch/>
        </p:blipFill>
        <p:spPr bwMode="auto">
          <a:xfrm rot="10800000">
            <a:off x="523221" y="1772816"/>
            <a:ext cx="2893345" cy="2105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Ольга\Desktop\Фото для презентации\20210514_110732(0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48847" y="1700808"/>
            <a:ext cx="3642050" cy="204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Ольга\Desktop\Фото для презентации\20210514_1109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05"/>
          <a:stretch/>
        </p:blipFill>
        <p:spPr bwMode="auto">
          <a:xfrm rot="10800000">
            <a:off x="425128" y="4442814"/>
            <a:ext cx="3011864" cy="1956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Ольга\Desktop\Фото для презентации\20210514_1111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6" r="24981"/>
          <a:stretch/>
        </p:blipFill>
        <p:spPr bwMode="auto">
          <a:xfrm>
            <a:off x="6084168" y="4257362"/>
            <a:ext cx="2500823" cy="214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Ольга\Desktop\Фото для презентации\20210514_11123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72"/>
          <a:stretch/>
        </p:blipFill>
        <p:spPr bwMode="auto">
          <a:xfrm rot="16200000">
            <a:off x="3232560" y="3965493"/>
            <a:ext cx="2865812" cy="200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40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8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1107</TotalTime>
  <Words>917</Words>
  <Application>Microsoft Office PowerPoint</Application>
  <PresentationFormat>Экран (4:3)</PresentationFormat>
  <Paragraphs>117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1_Эркер</vt:lpstr>
      <vt:lpstr>4_Эркер</vt:lpstr>
      <vt:lpstr>8_Эркер</vt:lpstr>
      <vt:lpstr>Солнцестояние</vt:lpstr>
      <vt:lpstr>Развитие взаимодействия, заинтересованности  и                                       мыслительных процессов                                     у детей с РАС                                                      на индивидуальных занятиях</vt:lpstr>
      <vt:lpstr>Базовые нарушения при аутизме </vt:lpstr>
      <vt:lpstr>Презентация PowerPoint</vt:lpstr>
      <vt:lpstr>Презентация PowerPoint</vt:lpstr>
      <vt:lpstr>Этапы,  которые пропустил ребенок-аутист:</vt:lpstr>
      <vt:lpstr>Этапы коррекционной работы: </vt:lpstr>
      <vt:lpstr>Приглашем ребёнка-аутиста к взаимодействию</vt:lpstr>
      <vt:lpstr> </vt:lpstr>
      <vt:lpstr>Игры на взаимодействие и  развития тактильных ощущений</vt:lpstr>
      <vt:lpstr>Этапы коррекционной работы: </vt:lpstr>
      <vt:lpstr>Работа над гибкостью психических процессов</vt:lpstr>
      <vt:lpstr>Презентация PowerPoint</vt:lpstr>
      <vt:lpstr>Задачи интеллектуального развития:  </vt:lpstr>
      <vt:lpstr>Презентация PowerPoint</vt:lpstr>
      <vt:lpstr>       Теплякова Ольга Николаевна </vt:lpstr>
      <vt:lpstr>Как выглядит методика?</vt:lpstr>
      <vt:lpstr>            Структура игрового занятия</vt:lpstr>
      <vt:lpstr>Презентация PowerPoint</vt:lpstr>
      <vt:lpstr>Презентация PowerPoint</vt:lpstr>
      <vt:lpstr>           Правила игры с ребёнком:</vt:lpstr>
      <vt:lpstr>             Игра «Ягодки в корзинке»</vt:lpstr>
      <vt:lpstr>Презентация PowerPoint</vt:lpstr>
      <vt:lpstr>Презентация PowerPoint</vt:lpstr>
      <vt:lpstr>Игра «Дождик»</vt:lpstr>
      <vt:lpstr>Игра «Кабачки»</vt:lpstr>
      <vt:lpstr>Предметные игры </vt:lpstr>
      <vt:lpstr>Игры-шнуровки</vt:lpstr>
      <vt:lpstr>Работы ребёнка с РДА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взаимодействия, заинтересованности  и                                       мыслительных процессов                                     у детей с РАС                                                      на индивидуальных занятиях</dc:title>
  <dc:creator>Ольга</dc:creator>
  <cp:lastModifiedBy>Ольга</cp:lastModifiedBy>
  <cp:revision>44</cp:revision>
  <dcterms:created xsi:type="dcterms:W3CDTF">2021-05-15T14:26:55Z</dcterms:created>
  <dcterms:modified xsi:type="dcterms:W3CDTF">2021-05-17T22:07:42Z</dcterms:modified>
</cp:coreProperties>
</file>