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0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7" r:id="rId10"/>
    <p:sldId id="264" r:id="rId11"/>
    <p:sldId id="275" r:id="rId12"/>
    <p:sldId id="265" r:id="rId13"/>
    <p:sldId id="271" r:id="rId14"/>
    <p:sldId id="272" r:id="rId15"/>
    <p:sldId id="270" r:id="rId16"/>
    <p:sldId id="266" r:id="rId17"/>
    <p:sldId id="269" r:id="rId18"/>
    <p:sldId id="273" r:id="rId19"/>
    <p:sldId id="276" r:id="rId20"/>
    <p:sldId id="274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931B0B-BBFE-481A-8194-075872863577}" type="datetimeFigureOut">
              <a:rPr lang="ru-RU" smtClean="0"/>
              <a:t>18.05.2021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109711-0A8A-4536-B728-438CD4758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19293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600200"/>
            <a:ext cx="103632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556001"/>
            <a:ext cx="85344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C2ACA-E76E-44C7-BD96-A756C3CA55FD}" type="datetime1">
              <a:rPr lang="ru-RU" smtClean="0"/>
              <a:t>18.05.2021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7648D-2FE8-46D0-9CC7-79C6A183B6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488E6-446E-4D42-A962-CD4373546059}" type="datetime1">
              <a:rPr lang="ru-RU" smtClean="0"/>
              <a:t>18.05.2021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7648D-2FE8-46D0-9CC7-79C6A183B6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F3D4E-AE05-474C-8909-C0D46F6B3FDD}" type="datetime1">
              <a:rPr lang="ru-RU" smtClean="0"/>
              <a:t>18.05.2021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7648D-2FE8-46D0-9CC7-79C6A183B6C6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447801"/>
            <a:ext cx="27432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447800"/>
            <a:ext cx="80264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6AC3D-7DCC-4147-BDF2-2B189231DB39}" type="datetime1">
              <a:rPr lang="ru-RU" smtClean="0"/>
              <a:t>18.05.2021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7648D-2FE8-46D0-9CC7-79C6A183B6C6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8063251" y="4203592"/>
            <a:ext cx="383523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3492427" y="4075290"/>
            <a:ext cx="7392687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3771637" y="4087562"/>
            <a:ext cx="729064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7479319" y="4074175"/>
            <a:ext cx="4410667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82220" y="4058555"/>
            <a:ext cx="11631168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0043" y="2463560"/>
            <a:ext cx="103632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3153" y="1437449"/>
            <a:ext cx="8556979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2D475-3C41-458B-A484-B81F97911174}" type="datetime1">
              <a:rPr lang="ru-RU" smtClean="0"/>
              <a:t>18.05.2021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7648D-2FE8-46D0-9CC7-79C6A183B6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32760-118E-4051-982B-4F72A2D20EC7}" type="datetime1">
              <a:rPr lang="ru-RU" smtClean="0"/>
              <a:t>18.05.2021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7648D-2FE8-46D0-9CC7-79C6A183B6C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902207" y="2679192"/>
            <a:ext cx="5096256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2679192"/>
            <a:ext cx="5096256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2208" y="2678114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03110" y="3429001"/>
            <a:ext cx="5093407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7600" y="2678113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3429001"/>
            <a:ext cx="5096256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CB60A-4FE6-439F-8DB7-0721E4E7C1EE}" type="datetime1">
              <a:rPr lang="ru-RU" smtClean="0"/>
              <a:t>18.05.2021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7648D-2FE8-46D0-9CC7-79C6A183B6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EC831-6445-469D-8061-8964B892A277}" type="datetime1">
              <a:rPr lang="ru-RU" smtClean="0"/>
              <a:t>18.05.2021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7648D-2FE8-46D0-9CC7-79C6A183B6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80BFA-B8C3-4421-91F0-783488F04AF0}" type="datetime1">
              <a:rPr lang="ru-RU" smtClean="0"/>
              <a:t>18.05.2021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7648D-2FE8-46D0-9CC7-79C6A183B6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D6FD0-6465-4AAB-9169-0D7624DC3F99}" type="datetime1">
              <a:rPr lang="ru-RU" smtClean="0"/>
              <a:t>18.05.2021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7648D-2FE8-46D0-9CC7-79C6A183B6C6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3581401"/>
            <a:ext cx="44704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1219200" y="2286000"/>
            <a:ext cx="44704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2616" y="1828800"/>
            <a:ext cx="5205435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8874" y="338667"/>
            <a:ext cx="5083527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91112" y="2785533"/>
            <a:ext cx="5091289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439E9-0B9F-48CE-A17C-2F32B85865F9}" type="datetime1">
              <a:rPr lang="ru-RU" smtClean="0"/>
              <a:t>18.05.2021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7648D-2FE8-46D0-9CC7-79C6A183B6C6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17600" y="1371600"/>
            <a:ext cx="475488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82220" y="1679429"/>
            <a:ext cx="11631168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338328"/>
            <a:ext cx="109728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84896" y="6250165"/>
            <a:ext cx="50489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D32EBD09-59DB-43F3-A32E-457259A31370}" type="datetime1">
              <a:rPr lang="ru-RU" smtClean="0"/>
              <a:t>18.05.2021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185" y="6250165"/>
            <a:ext cx="50489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21451" y="6250164"/>
            <a:ext cx="15491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3F87648D-2FE8-46D0-9CC7-79C6A183B6C6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62757" y="2675467"/>
            <a:ext cx="9877777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1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solidFill>
                  <a:schemeClr val="tx1"/>
                </a:solidFill>
              </a:rPr>
              <a:t>Игра как способ вовлечения ребёнка 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с РАС в образовательную деятельность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14954" y="4060094"/>
            <a:ext cx="8534400" cy="1473200"/>
          </a:xfrm>
        </p:spPr>
        <p:txBody>
          <a:bodyPr>
            <a:normAutofit/>
          </a:bodyPr>
          <a:lstStyle/>
          <a:p>
            <a:pPr algn="r"/>
            <a:r>
              <a:rPr lang="ru-RU" sz="2400" dirty="0">
                <a:solidFill>
                  <a:schemeClr val="tx1"/>
                </a:solidFill>
              </a:rPr>
              <a:t>Учитель-дефектолог МОБУ СОШ №2 г. Сочи </a:t>
            </a:r>
          </a:p>
          <a:p>
            <a:pPr algn="r"/>
            <a:r>
              <a:rPr lang="ru-RU" sz="2400" dirty="0">
                <a:solidFill>
                  <a:schemeClr val="tx1"/>
                </a:solidFill>
              </a:rPr>
              <a:t>Старовойтова Ирина Михайловна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AF2077AD-673C-41F4-AB10-B92F3E0B50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7648D-2FE8-46D0-9CC7-79C6A183B6C6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24818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92188" y="1912513"/>
            <a:ext cx="9720073" cy="40233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–</a:t>
            </a:r>
            <a:r>
              <a:rPr lang="ru-RU" sz="3600" dirty="0"/>
              <a:t> зрительные </a:t>
            </a:r>
            <a:br>
              <a:rPr lang="ru-RU" sz="3600" dirty="0"/>
            </a:br>
            <a:r>
              <a:rPr lang="ru-RU" sz="3600" dirty="0"/>
              <a:t>– слуховые </a:t>
            </a:r>
            <a:br>
              <a:rPr lang="ru-RU" sz="3600" dirty="0"/>
            </a:br>
            <a:r>
              <a:rPr lang="ru-RU" sz="3600" dirty="0"/>
              <a:t>– тактильные </a:t>
            </a:r>
            <a:br>
              <a:rPr lang="ru-RU" sz="3600" dirty="0"/>
            </a:br>
            <a:r>
              <a:rPr lang="ru-RU" sz="3600" dirty="0"/>
              <a:t>– двигательные </a:t>
            </a:r>
            <a:br>
              <a:rPr lang="ru-RU" sz="3600" dirty="0"/>
            </a:br>
            <a:r>
              <a:rPr lang="ru-RU" sz="3600" dirty="0"/>
              <a:t>– обонятельные</a:t>
            </a:r>
            <a:br>
              <a:rPr lang="ru-RU" sz="3600" dirty="0"/>
            </a:br>
            <a:r>
              <a:rPr lang="ru-RU" sz="3600" dirty="0"/>
              <a:t>– вкусовые 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 </a:t>
            </a:r>
            <a:r>
              <a:rPr lang="ru-RU" dirty="0">
                <a:solidFill>
                  <a:schemeClr val="tx1"/>
                </a:solidFill>
              </a:rPr>
              <a:t>Сенсорные игры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A79A8E5D-E06C-4061-9F7C-4E4E1FE945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431261" y="6010184"/>
            <a:ext cx="1331651" cy="585926"/>
          </a:xfrm>
        </p:spPr>
        <p:txBody>
          <a:bodyPr/>
          <a:lstStyle/>
          <a:p>
            <a:fld id="{3F87648D-2FE8-46D0-9CC7-79C6A183B6C6}" type="slidenum">
              <a:rPr lang="ru-RU" sz="1600" smtClean="0"/>
              <a:t>10</a:t>
            </a:fld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41499356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Цель  и механизм 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проведения сенсорных игр:</a:t>
            </a:r>
            <a:br>
              <a:rPr lang="ru-RU" dirty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ru-RU" dirty="0">
              <a:latin typeface="+mj-lt"/>
            </a:endParaRPr>
          </a:p>
          <a:p>
            <a:pPr marL="0" indent="0">
              <a:buNone/>
            </a:pPr>
            <a:r>
              <a:rPr lang="ru-RU" dirty="0">
                <a:latin typeface="+mj-lt"/>
              </a:rPr>
              <a:t> </a:t>
            </a:r>
            <a:r>
              <a:rPr lang="ru-RU" sz="3600" b="1" dirty="0">
                <a:latin typeface="+mj-lt"/>
                <a:cs typeface="Times New Roman" panose="02020603050405020304" pitchFamily="18" charset="0"/>
              </a:rPr>
              <a:t>Цель</a:t>
            </a:r>
            <a:r>
              <a:rPr lang="ru-RU" sz="3600" dirty="0">
                <a:latin typeface="+mj-lt"/>
                <a:cs typeface="Times New Roman" panose="02020603050405020304" pitchFamily="18" charset="0"/>
              </a:rPr>
              <a:t>  - создание эмоционально положительного настроя.</a:t>
            </a:r>
          </a:p>
          <a:p>
            <a:pPr marL="0" indent="0">
              <a:buNone/>
            </a:pPr>
            <a:r>
              <a:rPr lang="ru-RU" sz="3600" b="1" dirty="0">
                <a:latin typeface="+mj-lt"/>
                <a:cs typeface="Times New Roman" panose="02020603050405020304" pitchFamily="18" charset="0"/>
              </a:rPr>
              <a:t>Механизм</a:t>
            </a:r>
            <a:r>
              <a:rPr lang="ru-RU" sz="3600" dirty="0">
                <a:latin typeface="+mj-lt"/>
                <a:cs typeface="Times New Roman" panose="02020603050405020304" pitchFamily="18" charset="0"/>
              </a:rPr>
              <a:t> – привлечённый новым ощущением, ребёнок соглашается на участие в игре, а полученное удовольствие связывается у него с образом взрослого.</a:t>
            </a:r>
          </a:p>
          <a:p>
            <a:pPr>
              <a:buFont typeface="Arial" panose="020B0604020202020204" pitchFamily="34" charset="0"/>
              <a:buChar char="•"/>
            </a:pPr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84766129-BD50-4B62-AB46-40DC61F2B1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20039" y="6036816"/>
            <a:ext cx="1062361" cy="482857"/>
          </a:xfrm>
        </p:spPr>
        <p:txBody>
          <a:bodyPr/>
          <a:lstStyle/>
          <a:p>
            <a:fld id="{3F87648D-2FE8-46D0-9CC7-79C6A183B6C6}" type="slidenum">
              <a:rPr lang="ru-RU" sz="1600" smtClean="0"/>
              <a:t>11</a:t>
            </a:fld>
            <a:endParaRPr lang="ru-RU" sz="1600"/>
          </a:p>
        </p:txBody>
      </p:sp>
    </p:spTree>
    <p:extLst>
      <p:ext uri="{BB962C8B-B14F-4D97-AF65-F5344CB8AC3E}">
        <p14:creationId xmlns:p14="http://schemas.microsoft.com/office/powerpoint/2010/main" val="20569797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70313" y="2539285"/>
            <a:ext cx="9720073" cy="45320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– </a:t>
            </a:r>
            <a:r>
              <a:rPr lang="ru-RU" sz="2400" dirty="0"/>
              <a:t>переживание приятных эмоций положительно сказывается на настроении и поведении ребенка;</a:t>
            </a:r>
            <a:br>
              <a:rPr lang="ru-RU" sz="2400" dirty="0"/>
            </a:br>
            <a:r>
              <a:rPr lang="ru-RU" sz="2400" dirty="0"/>
              <a:t>– возникновение эмоционального контакта со взрослым открывает новые возможности для проведения коррекционной работы и влияет на дальнейшее развитие ребенка;</a:t>
            </a:r>
            <a:br>
              <a:rPr lang="ru-RU" sz="2400" dirty="0"/>
            </a:br>
            <a:r>
              <a:rPr lang="ru-RU" sz="2400" dirty="0"/>
              <a:t>– получение ребенком новой сенсорной информации  расширяет его представления об окружающем мире;</a:t>
            </a:r>
            <a:br>
              <a:rPr lang="ru-RU" sz="2400" dirty="0"/>
            </a:br>
            <a:r>
              <a:rPr lang="ru-RU" sz="2400" dirty="0"/>
              <a:t>– внесение в игру новых социальных смыслов посредством введения сюжетов приближает ребенка к миру людей, дает новые представления о социальных взаимоотношениях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Задачи: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261E1C6F-F701-4A53-A303-BB6AA55CD1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46671" y="6027938"/>
            <a:ext cx="1305017" cy="568171"/>
          </a:xfrm>
        </p:spPr>
        <p:txBody>
          <a:bodyPr/>
          <a:lstStyle/>
          <a:p>
            <a:fld id="{3F87648D-2FE8-46D0-9CC7-79C6A183B6C6}" type="slidenum">
              <a:rPr lang="ru-RU" sz="1600" smtClean="0"/>
              <a:t>12</a:t>
            </a:fld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6937520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749" y="1568048"/>
            <a:ext cx="4910561" cy="528995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Игры с крупами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1311" y="1568048"/>
            <a:ext cx="5071338" cy="5289952"/>
          </a:xfrm>
          <a:prstGeom prst="rect">
            <a:avLst/>
          </a:prstGeom>
        </p:spPr>
      </p:pic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8F32E648-A93E-425A-95FE-5516F71693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7648D-2FE8-46D0-9CC7-79C6A183B6C6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30541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690688"/>
            <a:ext cx="5024626" cy="507072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Игры с крупами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2826" y="1690688"/>
            <a:ext cx="5127427" cy="5070720"/>
          </a:xfrm>
          <a:prstGeom prst="rect">
            <a:avLst/>
          </a:prstGeom>
        </p:spPr>
      </p:pic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862716C1-4250-4681-A64A-5FB331628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7648D-2FE8-46D0-9CC7-79C6A183B6C6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55327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326524"/>
            <a:ext cx="5137596" cy="542921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4128" y="0"/>
            <a:ext cx="9720072" cy="2084832"/>
          </a:xfrm>
        </p:spPr>
        <p:txBody>
          <a:bodyPr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Игры с крупами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5796" y="1326524"/>
            <a:ext cx="5151549" cy="5429216"/>
          </a:xfrm>
          <a:prstGeom prst="rect">
            <a:avLst/>
          </a:prstGeom>
        </p:spPr>
      </p:pic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B98D7DC3-5D9A-4BF7-AD06-5C374EAC3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7648D-2FE8-46D0-9CC7-79C6A183B6C6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81137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67588"/>
            <a:ext cx="3786388" cy="534011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Игры с мыльными пузырями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6388" y="1567588"/>
            <a:ext cx="4237150" cy="529041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9048" y="1617286"/>
            <a:ext cx="4182951" cy="5290412"/>
          </a:xfrm>
          <a:prstGeom prst="rect">
            <a:avLst/>
          </a:prstGeom>
        </p:spPr>
      </p:pic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5F9C185B-1368-44CB-8861-A216317D35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7648D-2FE8-46D0-9CC7-79C6A183B6C6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47311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6076" y="1937523"/>
            <a:ext cx="3328231" cy="445155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Игры с пластилином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8062" y="1949869"/>
            <a:ext cx="3436572" cy="4439208"/>
          </a:xfrm>
          <a:prstGeom prst="rect">
            <a:avLst/>
          </a:prstGeom>
        </p:spPr>
      </p:pic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EEC85C0B-FA22-419C-98AC-57AD46D393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033299" y="6206514"/>
            <a:ext cx="1549101" cy="365125"/>
          </a:xfrm>
        </p:spPr>
        <p:txBody>
          <a:bodyPr/>
          <a:lstStyle/>
          <a:p>
            <a:fld id="{3F87648D-2FE8-46D0-9CC7-79C6A183B6C6}" type="slidenum">
              <a:rPr lang="ru-RU" sz="1600" smtClean="0"/>
              <a:t>17</a:t>
            </a:fld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2231171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44818" y="2312052"/>
            <a:ext cx="9877777" cy="3450696"/>
          </a:xfrm>
        </p:spPr>
        <p:txBody>
          <a:bodyPr>
            <a:noAutofit/>
          </a:bodyPr>
          <a:lstStyle/>
          <a:p>
            <a:r>
              <a:rPr lang="ru-RU" sz="3200" b="1" dirty="0"/>
              <a:t>Игра</a:t>
            </a:r>
            <a:r>
              <a:rPr lang="ru-RU" sz="3200" dirty="0"/>
              <a:t> - один из эффективных способов начала взаимодействия с аутичным ребёнком</a:t>
            </a:r>
          </a:p>
          <a:p>
            <a:r>
              <a:rPr lang="ru-RU" sz="3200" b="1" dirty="0"/>
              <a:t>Игра</a:t>
            </a:r>
            <a:r>
              <a:rPr lang="ru-RU" sz="3200" dirty="0"/>
              <a:t> -  это возможность переключения, если поведение ребенка выходит из-под контроля</a:t>
            </a:r>
          </a:p>
          <a:p>
            <a:r>
              <a:rPr lang="ru-RU" sz="3200" b="1" dirty="0"/>
              <a:t>Игра</a:t>
            </a:r>
            <a:r>
              <a:rPr lang="ru-RU" sz="3200" dirty="0"/>
              <a:t> – это новая чувственная информация, переживание приятных эмоций</a:t>
            </a:r>
          </a:p>
          <a:p>
            <a:r>
              <a:rPr lang="ru-RU" sz="3200" b="1" dirty="0"/>
              <a:t>Игра</a:t>
            </a:r>
            <a:r>
              <a:rPr lang="ru-RU" sz="3200" dirty="0"/>
              <a:t> - это создание  возможности установления контакта с ребенком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Выводы: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AE4CC660-11F5-41AC-9A35-1DCF2A7267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 flipH="1">
            <a:off x="10218195" y="6081203"/>
            <a:ext cx="1571350" cy="603681"/>
          </a:xfrm>
        </p:spPr>
        <p:txBody>
          <a:bodyPr/>
          <a:lstStyle/>
          <a:p>
            <a:fld id="{3F87648D-2FE8-46D0-9CC7-79C6A183B6C6}" type="slidenum">
              <a:rPr lang="ru-RU" sz="1600" smtClean="0"/>
              <a:t>18</a:t>
            </a:fld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59969275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Использованные источники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Елена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Янушко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Игры с аутичным ребенком.- М, 2004.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Аутизм: методологические аспекты коррекции / под ред. Морозова С.А.—М.: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Сигналъ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2002.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Аутизм: методологические рекомендации по коррекционной работе / под ред. Морозова С.А. (материалы к спецкурсу).—М.: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Сигналъ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2002,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4. Аутичный ребенок: проблемы в быту / под ред. Морозова С.А.—М., 1998.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Баенская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Е.Р. Помощь в воспитании детей с особенностями эмоционального развития.— М., 2000. 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400A952D-87E9-4BE5-B2E2-081820DF87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 flipH="1">
            <a:off x="10395749" y="6010183"/>
            <a:ext cx="1331652" cy="692051"/>
          </a:xfrm>
        </p:spPr>
        <p:txBody>
          <a:bodyPr/>
          <a:lstStyle/>
          <a:p>
            <a:fld id="{3F87648D-2FE8-46D0-9CC7-79C6A183B6C6}" type="slidenum">
              <a:rPr lang="ru-RU" sz="1600" smtClean="0"/>
              <a:t>19</a:t>
            </a:fld>
            <a:endParaRPr lang="ru-RU" sz="1600"/>
          </a:p>
        </p:txBody>
      </p:sp>
    </p:spTree>
    <p:extLst>
      <p:ext uri="{BB962C8B-B14F-4D97-AF65-F5344CB8AC3E}">
        <p14:creationId xmlns:p14="http://schemas.microsoft.com/office/powerpoint/2010/main" val="1513558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Актуальность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62757" y="2006353"/>
            <a:ext cx="9877777" cy="4119810"/>
          </a:xfrm>
        </p:spPr>
        <p:txBody>
          <a:bodyPr>
            <a:noAutofit/>
          </a:bodyPr>
          <a:lstStyle/>
          <a:p>
            <a:r>
              <a:rPr lang="ru-RU" sz="3600" dirty="0"/>
              <a:t>Поиск методов и приемов, которые позволяют наладить контакт с аутичным ребенком, выявить у него подавленные негативные эмоции и скрытые страхи и начать работу по их преодолению. </a:t>
            </a:r>
          </a:p>
          <a:p>
            <a:r>
              <a:rPr lang="ru-RU" sz="3600" dirty="0"/>
              <a:t>Разработка практических советов, как оптимально организовать  необходимые условия для игр и занятий.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A6D0CD14-ED89-4586-89A7-3E30404BE7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40533" y="6250164"/>
            <a:ext cx="979831" cy="479109"/>
          </a:xfrm>
        </p:spPr>
        <p:txBody>
          <a:bodyPr/>
          <a:lstStyle/>
          <a:p>
            <a:fld id="{3F87648D-2FE8-46D0-9CC7-79C6A183B6C6}" type="slidenum">
              <a:rPr lang="ru-RU" sz="1600" smtClean="0"/>
              <a:t>2</a:t>
            </a:fld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5925447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0740" y="2674938"/>
            <a:ext cx="4601633" cy="3451225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Спасибо за внимание</a:t>
            </a: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797E82CB-845E-4CFA-A4B5-BDD6D0AC22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 flipH="1">
            <a:off x="10573303" y="6126163"/>
            <a:ext cx="1083077" cy="489126"/>
          </a:xfrm>
        </p:spPr>
        <p:txBody>
          <a:bodyPr/>
          <a:lstStyle/>
          <a:p>
            <a:fld id="{3F87648D-2FE8-46D0-9CC7-79C6A183B6C6}" type="slidenum">
              <a:rPr lang="ru-RU" sz="1600" smtClean="0"/>
              <a:t>20</a:t>
            </a:fld>
            <a:endParaRPr lang="ru-RU" sz="1600"/>
          </a:p>
        </p:txBody>
      </p:sp>
    </p:spTree>
    <p:extLst>
      <p:ext uri="{BB962C8B-B14F-4D97-AF65-F5344CB8AC3E}">
        <p14:creationId xmlns:p14="http://schemas.microsoft.com/office/powerpoint/2010/main" val="24210277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59297" y="2048070"/>
            <a:ext cx="9720073" cy="4519197"/>
          </a:xfrm>
        </p:spPr>
        <p:txBody>
          <a:bodyPr>
            <a:noAutofit/>
          </a:bodyPr>
          <a:lstStyle/>
          <a:p>
            <a:r>
              <a:rPr lang="ru-RU" dirty="0"/>
              <a:t>трудности установления глазного контакта, взаимодействия взглядом, мимикой, жестом, интонацией;</a:t>
            </a:r>
          </a:p>
          <a:p>
            <a:r>
              <a:rPr lang="ru-RU" dirty="0"/>
              <a:t>сложности в выражении ребенком его эмоциональных состояний и понимании им состояний других людей;</a:t>
            </a:r>
          </a:p>
          <a:p>
            <a:r>
              <a:rPr lang="ru-RU" dirty="0"/>
              <a:t>стереотипность в поведении, связанная с напряженным стремлением сохранить постоянные, привычные условия жизни;</a:t>
            </a:r>
          </a:p>
          <a:p>
            <a:r>
              <a:rPr lang="ru-RU" dirty="0"/>
              <a:t>поглощенность однообразными действиями : раскачивание, потряхивание и взмахивание руками, прыжки, повторение одних и тех же звуков, слов, фраз</a:t>
            </a:r>
          </a:p>
          <a:p>
            <a:r>
              <a:rPr lang="ru-RU" dirty="0"/>
              <a:t>захваченность стереотипными интересами, одной и той же игрой, одной темой в рисовании, разговоре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solidFill>
                  <a:schemeClr val="tx1"/>
                </a:solidFill>
              </a:rPr>
              <a:t>Характеристика ребёнка с РАС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9C8A7043-48A0-4730-90FA-5C5844624A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 flipH="1">
            <a:off x="10946166" y="6250165"/>
            <a:ext cx="1012054" cy="434720"/>
          </a:xfrm>
        </p:spPr>
        <p:txBody>
          <a:bodyPr/>
          <a:lstStyle/>
          <a:p>
            <a:fld id="{3F87648D-2FE8-46D0-9CC7-79C6A183B6C6}" type="slidenum">
              <a:rPr lang="ru-RU" sz="1600" smtClean="0"/>
              <a:t>3</a:t>
            </a:fld>
            <a:endParaRPr lang="ru-RU" sz="1600"/>
          </a:p>
        </p:txBody>
      </p:sp>
    </p:spTree>
    <p:extLst>
      <p:ext uri="{BB962C8B-B14F-4D97-AF65-F5344CB8AC3E}">
        <p14:creationId xmlns:p14="http://schemas.microsoft.com/office/powerpoint/2010/main" val="7341135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15107" y="2656623"/>
            <a:ext cx="10814538" cy="5455746"/>
          </a:xfrm>
        </p:spPr>
        <p:txBody>
          <a:bodyPr>
            <a:no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3600" dirty="0"/>
              <a:t>Опыт коррекционной работы показывает, что построение занятий с аутичными детьми, имеет ряд особенностей, когда нарушена эмоциональная связь ребенка с миром, особенно в самом начале обучения, наиболее эффективным приемом </a:t>
            </a:r>
            <a:r>
              <a:rPr lang="ru-RU" sz="3600"/>
              <a:t>является игра </a:t>
            </a:r>
            <a:endParaRPr lang="ru-RU" sz="3600" dirty="0"/>
          </a:p>
        </p:txBody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00E5544D-A4E0-4D9D-98B6-2296B2E6D6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 flipH="1">
            <a:off x="10741979" y="6250165"/>
            <a:ext cx="1083076" cy="452476"/>
          </a:xfrm>
        </p:spPr>
        <p:txBody>
          <a:bodyPr/>
          <a:lstStyle/>
          <a:p>
            <a:fld id="{3F87648D-2FE8-46D0-9CC7-79C6A183B6C6}" type="slidenum">
              <a:rPr lang="ru-RU" sz="1600" smtClean="0"/>
              <a:t>4</a:t>
            </a:fld>
            <a:endParaRPr lang="ru-RU" sz="1600"/>
          </a:p>
        </p:txBody>
      </p:sp>
    </p:spTree>
    <p:extLst>
      <p:ext uri="{BB962C8B-B14F-4D97-AF65-F5344CB8AC3E}">
        <p14:creationId xmlns:p14="http://schemas.microsoft.com/office/powerpoint/2010/main" val="1492229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4142" y="2312052"/>
            <a:ext cx="9877777" cy="3450696"/>
          </a:xfrm>
        </p:spPr>
        <p:txBody>
          <a:bodyPr/>
          <a:lstStyle/>
          <a:p>
            <a:pPr marL="742950" indent="-742950">
              <a:buFont typeface="+mj-lt"/>
              <a:buAutoNum type="arabicPeriod"/>
            </a:pPr>
            <a:r>
              <a:rPr lang="ru-RU" sz="3600" dirty="0"/>
              <a:t>Предметная игра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3600" dirty="0"/>
              <a:t>Стереотипная игра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3600" dirty="0"/>
              <a:t>Сенсорная игра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3600" dirty="0"/>
              <a:t>Сюжетно-ролевая игра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3600" dirty="0"/>
              <a:t>Терапевтическая игра</a:t>
            </a:r>
          </a:p>
          <a:p>
            <a:pPr marL="457200" indent="-457200">
              <a:buFont typeface="+mj-lt"/>
              <a:buAutoNum type="arabicPeriod"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Виды игр: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2C48A4F-8090-473A-977D-9D387B31DA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64427" y="6250165"/>
            <a:ext cx="1017973" cy="496864"/>
          </a:xfrm>
        </p:spPr>
        <p:txBody>
          <a:bodyPr/>
          <a:lstStyle/>
          <a:p>
            <a:fld id="{3F87648D-2FE8-46D0-9CC7-79C6A183B6C6}" type="slidenum">
              <a:rPr lang="ru-RU" sz="1600" smtClean="0"/>
              <a:t>5</a:t>
            </a:fld>
            <a:endParaRPr lang="ru-RU" sz="1600"/>
          </a:p>
        </p:txBody>
      </p:sp>
    </p:spTree>
    <p:extLst>
      <p:ext uri="{BB962C8B-B14F-4D97-AF65-F5344CB8AC3E}">
        <p14:creationId xmlns:p14="http://schemas.microsoft.com/office/powerpoint/2010/main" val="31488427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24128" y="1906073"/>
            <a:ext cx="9720073" cy="4403287"/>
          </a:xfrm>
        </p:spPr>
        <p:txBody>
          <a:bodyPr>
            <a:normAutofit lnSpcReduction="10000"/>
          </a:bodyPr>
          <a:lstStyle/>
          <a:p>
            <a:r>
              <a:rPr lang="ru-RU" sz="2800" dirty="0"/>
              <a:t>цель и логика игры, смысл производимых действий часто непонятны для окружающих;</a:t>
            </a:r>
          </a:p>
          <a:p>
            <a:r>
              <a:rPr lang="ru-RU" sz="2800" dirty="0"/>
              <a:t>в этой игре подразумевается единственный участник – сам ребенок;</a:t>
            </a:r>
          </a:p>
          <a:p>
            <a:r>
              <a:rPr lang="ru-RU" sz="2800" dirty="0"/>
              <a:t>повторяемость – ребенок раз за разом совершает один и тот же набор действий и манипуляций;</a:t>
            </a:r>
          </a:p>
          <a:p>
            <a:r>
              <a:rPr lang="ru-RU" sz="2800" dirty="0"/>
              <a:t> неизменность – раз установившись, игра остается одинаковой на протяжении очень длительного времени;</a:t>
            </a:r>
          </a:p>
          <a:p>
            <a:r>
              <a:rPr lang="ru-RU" sz="2800" dirty="0"/>
              <a:t> длительность – ребенок может играть в такую игру годами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 </a:t>
            </a:r>
            <a:r>
              <a:rPr lang="ru-RU" dirty="0">
                <a:solidFill>
                  <a:schemeClr val="tx1"/>
                </a:solidFill>
              </a:rPr>
              <a:t>Стереотипная игра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ED9F0DC8-A907-4359-8880-CB36359542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 flipH="1">
            <a:off x="10173809" y="6250164"/>
            <a:ext cx="1624613" cy="523498"/>
          </a:xfrm>
        </p:spPr>
        <p:txBody>
          <a:bodyPr/>
          <a:lstStyle/>
          <a:p>
            <a:fld id="{3F87648D-2FE8-46D0-9CC7-79C6A183B6C6}" type="slidenum">
              <a:rPr lang="ru-RU" sz="1600" smtClean="0"/>
              <a:t>6</a:t>
            </a:fld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7216761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2419" y="2499621"/>
            <a:ext cx="9877777" cy="3450696"/>
          </a:xfrm>
        </p:spPr>
        <p:txBody>
          <a:bodyPr>
            <a:normAutofit fontScale="85000" lnSpcReduction="20000"/>
          </a:bodyPr>
          <a:lstStyle/>
          <a:p>
            <a:r>
              <a:rPr lang="ru-RU" sz="4400" dirty="0"/>
              <a:t>для ребенка это комфортная ситуация, внутри которой он спокоен;</a:t>
            </a:r>
          </a:p>
          <a:p>
            <a:r>
              <a:rPr lang="ru-RU" sz="4400" dirty="0"/>
              <a:t>если поведение ребенка вышло из-под контроля, возникла аффективная вспышка, с помощью включения стереотипа игры можно вернуть ребенка в уравновешенное состояние.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Положительные стороны 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стереотипной игры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8FE4242-043F-411F-B027-FBA7D2989E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44326" y="6232408"/>
            <a:ext cx="1056443" cy="416967"/>
          </a:xfrm>
        </p:spPr>
        <p:txBody>
          <a:bodyPr/>
          <a:lstStyle/>
          <a:p>
            <a:fld id="{3F87648D-2FE8-46D0-9CC7-79C6A183B6C6}" type="slidenum">
              <a:rPr lang="ru-RU" sz="1600" smtClean="0"/>
              <a:t>7</a:t>
            </a:fld>
            <a:endParaRPr lang="ru-RU" sz="1600"/>
          </a:p>
        </p:txBody>
      </p:sp>
    </p:spTree>
    <p:extLst>
      <p:ext uri="{BB962C8B-B14F-4D97-AF65-F5344CB8AC3E}">
        <p14:creationId xmlns:p14="http://schemas.microsoft.com/office/powerpoint/2010/main" val="4585124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/>
              <a:t>Наличие комфорта и переживание удовольствия  ложатся в основу использования стереотипной игры как основы взаимодействия с ребенком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Стереотипная игра как основа взаимодействия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CDEBCA13-0C23-4DB8-95AF-819FA4DC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765437" y="5921406"/>
            <a:ext cx="2263806" cy="598267"/>
          </a:xfrm>
        </p:spPr>
        <p:txBody>
          <a:bodyPr/>
          <a:lstStyle/>
          <a:p>
            <a:fld id="{3F87648D-2FE8-46D0-9CC7-79C6A183B6C6}" type="slidenum">
              <a:rPr lang="ru-RU" sz="1600" smtClean="0"/>
              <a:t>8</a:t>
            </a:fld>
            <a:endParaRPr lang="ru-RU" sz="1600"/>
          </a:p>
        </p:txBody>
      </p:sp>
    </p:spTree>
    <p:extLst>
      <p:ext uri="{BB962C8B-B14F-4D97-AF65-F5344CB8AC3E}">
        <p14:creationId xmlns:p14="http://schemas.microsoft.com/office/powerpoint/2010/main" val="33664773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>
                <a:latin typeface="+mj-lt"/>
                <a:cs typeface="Times New Roman" panose="02020603050405020304" pitchFamily="18" charset="0"/>
              </a:rPr>
              <a:t>не торопите взаимодействие</a:t>
            </a:r>
          </a:p>
          <a:p>
            <a:r>
              <a:rPr lang="ru-RU" sz="3600" dirty="0">
                <a:latin typeface="+mj-lt"/>
                <a:cs typeface="Times New Roman" panose="02020603050405020304" pitchFamily="18" charset="0"/>
              </a:rPr>
              <a:t>выделите цикл повторяющихся действий</a:t>
            </a:r>
          </a:p>
          <a:p>
            <a:r>
              <a:rPr lang="ru-RU" sz="3600" dirty="0">
                <a:latin typeface="+mj-lt"/>
                <a:cs typeface="Times New Roman" panose="02020603050405020304" pitchFamily="18" charset="0"/>
              </a:rPr>
              <a:t>организуйте взаимодействие внутри стереотипной игры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>
                <a:solidFill>
                  <a:schemeClr val="tx1"/>
                </a:solidFill>
                <a:cs typeface="Times New Roman" panose="02020603050405020304" pitchFamily="18" charset="0"/>
              </a:rPr>
              <a:t>Советы при использовании </a:t>
            </a:r>
            <a:br>
              <a:rPr lang="ru-RU" sz="3600" dirty="0">
                <a:solidFill>
                  <a:schemeClr val="tx1"/>
                </a:solidFill>
                <a:cs typeface="Times New Roman" panose="02020603050405020304" pitchFamily="18" charset="0"/>
              </a:rPr>
            </a:br>
            <a:r>
              <a:rPr lang="ru-RU" sz="3600" dirty="0">
                <a:solidFill>
                  <a:schemeClr val="tx1"/>
                </a:solidFill>
                <a:cs typeface="Times New Roman" panose="02020603050405020304" pitchFamily="18" charset="0"/>
              </a:rPr>
              <a:t>стереотипной игры: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7CC87BA9-11E3-4A5F-ACC1-96F48FF90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413507" y="6036816"/>
            <a:ext cx="1455938" cy="594803"/>
          </a:xfrm>
        </p:spPr>
        <p:txBody>
          <a:bodyPr/>
          <a:lstStyle/>
          <a:p>
            <a:fld id="{3F87648D-2FE8-46D0-9CC7-79C6A183B6C6}" type="slidenum">
              <a:rPr lang="ru-RU" sz="1600" smtClean="0"/>
              <a:t>9</a:t>
            </a:fld>
            <a:endParaRPr lang="ru-RU" sz="1600"/>
          </a:p>
        </p:txBody>
      </p:sp>
    </p:spTree>
    <p:extLst>
      <p:ext uri="{BB962C8B-B14F-4D97-AF65-F5344CB8AC3E}">
        <p14:creationId xmlns:p14="http://schemas.microsoft.com/office/powerpoint/2010/main" val="366861824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</TotalTime>
  <Words>670</Words>
  <Application>Microsoft Office PowerPoint</Application>
  <PresentationFormat>Широкоэкранный</PresentationFormat>
  <Paragraphs>79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6" baseType="lpstr">
      <vt:lpstr>Arial</vt:lpstr>
      <vt:lpstr>Calibri</vt:lpstr>
      <vt:lpstr>Candara</vt:lpstr>
      <vt:lpstr>Symbol</vt:lpstr>
      <vt:lpstr>Times New Roman</vt:lpstr>
      <vt:lpstr>Волна</vt:lpstr>
      <vt:lpstr>Игра как способ вовлечения ребёнка  с РАС в образовательную деятельность</vt:lpstr>
      <vt:lpstr>Актуальность</vt:lpstr>
      <vt:lpstr>Характеристика ребёнка с РАС</vt:lpstr>
      <vt:lpstr>Презентация PowerPoint</vt:lpstr>
      <vt:lpstr>Виды игр:</vt:lpstr>
      <vt:lpstr> Стереотипная игра</vt:lpstr>
      <vt:lpstr>Положительные стороны  стереотипной игры</vt:lpstr>
      <vt:lpstr>Стереотипная игра как основа взаимодействия</vt:lpstr>
      <vt:lpstr>Советы при использовании  стереотипной игры:</vt:lpstr>
      <vt:lpstr> Сенсорные игры</vt:lpstr>
      <vt:lpstr> Цель  и механизм  проведения сенсорных игр: </vt:lpstr>
      <vt:lpstr>Задачи:</vt:lpstr>
      <vt:lpstr>Игры с крупами</vt:lpstr>
      <vt:lpstr>Игры с крупами</vt:lpstr>
      <vt:lpstr>Игры с крупами</vt:lpstr>
      <vt:lpstr>Игры с мыльными пузырями</vt:lpstr>
      <vt:lpstr>Игры с пластилином</vt:lpstr>
      <vt:lpstr>Выводы:</vt:lpstr>
      <vt:lpstr>Использованные источники</vt:lpstr>
      <vt:lpstr>Спасибо за внимание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 - как способ вовления ребёнка с РАС в образовательную деятельность</dc:title>
  <dc:creator>user0</dc:creator>
  <cp:lastModifiedBy>ПК</cp:lastModifiedBy>
  <cp:revision>48</cp:revision>
  <dcterms:created xsi:type="dcterms:W3CDTF">2021-04-15T09:11:11Z</dcterms:created>
  <dcterms:modified xsi:type="dcterms:W3CDTF">2021-05-18T08:52:29Z</dcterms:modified>
</cp:coreProperties>
</file>